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8"/>
  </p:notesMasterIdLst>
  <p:sldIdLst>
    <p:sldId id="256" r:id="rId2"/>
    <p:sldId id="279" r:id="rId3"/>
    <p:sldId id="280" r:id="rId4"/>
    <p:sldId id="262" r:id="rId5"/>
    <p:sldId id="281" r:id="rId6"/>
    <p:sldId id="261" r:id="rId7"/>
    <p:sldId id="282" r:id="rId8"/>
    <p:sldId id="271" r:id="rId9"/>
    <p:sldId id="283" r:id="rId10"/>
    <p:sldId id="264" r:id="rId11"/>
    <p:sldId id="300" r:id="rId12"/>
    <p:sldId id="270" r:id="rId13"/>
    <p:sldId id="302" r:id="rId14"/>
    <p:sldId id="278" r:id="rId15"/>
    <p:sldId id="303" r:id="rId16"/>
    <p:sldId id="272" r:id="rId17"/>
    <p:sldId id="304" r:id="rId18"/>
    <p:sldId id="273" r:id="rId19"/>
    <p:sldId id="305" r:id="rId20"/>
    <p:sldId id="276" r:id="rId21"/>
    <p:sldId id="306" r:id="rId22"/>
    <p:sldId id="267" r:id="rId23"/>
    <p:sldId id="307" r:id="rId24"/>
    <p:sldId id="268" r:id="rId25"/>
    <p:sldId id="308" r:id="rId26"/>
    <p:sldId id="269" r:id="rId27"/>
    <p:sldId id="309" r:id="rId28"/>
    <p:sldId id="263" r:id="rId29"/>
    <p:sldId id="296" r:id="rId30"/>
    <p:sldId id="311" r:id="rId31"/>
    <p:sldId id="310" r:id="rId32"/>
    <p:sldId id="275" r:id="rId33"/>
    <p:sldId id="313" r:id="rId34"/>
    <p:sldId id="265" r:id="rId35"/>
    <p:sldId id="312" r:id="rId36"/>
    <p:sldId id="27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320" autoAdjust="0"/>
  </p:normalViewPr>
  <p:slideViewPr>
    <p:cSldViewPr>
      <p:cViewPr varScale="1">
        <p:scale>
          <a:sx n="54" d="100"/>
          <a:sy n="54" d="100"/>
        </p:scale>
        <p:origin x="-1656" y="-72"/>
      </p:cViewPr>
      <p:guideLst>
        <p:guide orient="horz" pos="2160"/>
        <p:guide pos="2880"/>
      </p:guideLst>
    </p:cSldViewPr>
  </p:slideViewPr>
  <p:outlineViewPr>
    <p:cViewPr>
      <p:scale>
        <a:sx n="33" d="100"/>
        <a:sy n="33" d="100"/>
      </p:scale>
      <p:origin x="264" y="0"/>
    </p:cViewPr>
  </p:outlineViewPr>
  <p:notesTextViewPr>
    <p:cViewPr>
      <p:scale>
        <a:sx n="1" d="1"/>
        <a:sy n="1" d="1"/>
      </p:scale>
      <p:origin x="0" y="0"/>
    </p:cViewPr>
  </p:notesTextViewPr>
  <p:sorterViewPr>
    <p:cViewPr>
      <p:scale>
        <a:sx n="100" d="100"/>
        <a:sy n="100" d="100"/>
      </p:scale>
      <p:origin x="0" y="0"/>
    </p:cViewPr>
  </p:sorterViewPr>
  <p:notesViewPr>
    <p:cSldViewPr>
      <p:cViewPr>
        <p:scale>
          <a:sx n="57" d="100"/>
          <a:sy n="57" d="100"/>
        </p:scale>
        <p:origin x="-2006" y="37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yu_m\Documents\JN%20-%20BD\mky\All%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Personal Consumption Expenditures</a:t>
            </a:r>
          </a:p>
          <a:p>
            <a:pPr>
              <a:defRPr sz="1600"/>
            </a:pPr>
            <a:r>
              <a:rPr lang="en-US" sz="1600"/>
              <a:t>Goods
(One- and Four-Quarter Percent Change)</a:t>
            </a:r>
          </a:p>
          <a:p>
            <a:pPr>
              <a:defRPr sz="1600"/>
            </a:pPr>
            <a:r>
              <a:rPr lang="en-US" sz="1600"/>
              <a:t>1999 - 2013</a:t>
            </a:r>
          </a:p>
        </c:rich>
      </c:tx>
      <c:layout>
        <c:manualLayout>
          <c:xMode val="edge"/>
          <c:yMode val="edge"/>
          <c:x val="0.2866666120205773"/>
          <c:y val="2.0189273645573975E-3"/>
        </c:manualLayout>
      </c:layout>
      <c:overlay val="0"/>
    </c:title>
    <c:autoTitleDeleted val="0"/>
    <c:plotArea>
      <c:layout>
        <c:manualLayout>
          <c:layoutTarget val="inner"/>
          <c:xMode val="edge"/>
          <c:yMode val="edge"/>
          <c:x val="9.8368847053277475E-2"/>
          <c:y val="0.15545740707091954"/>
          <c:w val="0.86573919196413074"/>
          <c:h val="0.6813689090590862"/>
        </c:manualLayout>
      </c:layout>
      <c:areaChart>
        <c:grouping val="standard"/>
        <c:varyColors val="0"/>
        <c:ser>
          <c:idx val="7"/>
          <c:order val="6"/>
          <c:spPr>
            <a:solidFill>
              <a:schemeClr val="bg1">
                <a:lumMod val="85000"/>
              </a:schemeClr>
            </a:solidFill>
          </c:spPr>
          <c:val>
            <c:numRef>
              <c:f>PCE_CKD!$P$3:$P$60</c:f>
              <c:numCache>
                <c:formatCode>General</c:formatCode>
                <c:ptCount val="58"/>
                <c:pt idx="9">
                  <c:v>1</c:v>
                </c:pt>
                <c:pt idx="10">
                  <c:v>1</c:v>
                </c:pt>
                <c:pt idx="11">
                  <c:v>1</c:v>
                </c:pt>
                <c:pt idx="12">
                  <c:v>1</c:v>
                </c:pt>
                <c:pt idx="36">
                  <c:v>1</c:v>
                </c:pt>
                <c:pt idx="37">
                  <c:v>1</c:v>
                </c:pt>
                <c:pt idx="38">
                  <c:v>1</c:v>
                </c:pt>
                <c:pt idx="39">
                  <c:v>1</c:v>
                </c:pt>
                <c:pt idx="40">
                  <c:v>1</c:v>
                </c:pt>
                <c:pt idx="41">
                  <c:v>1</c:v>
                </c:pt>
                <c:pt idx="42">
                  <c:v>1</c:v>
                </c:pt>
              </c:numCache>
            </c:numRef>
          </c:val>
        </c:ser>
        <c:dLbls>
          <c:showLegendKey val="0"/>
          <c:showVal val="0"/>
          <c:showCatName val="0"/>
          <c:showSerName val="0"/>
          <c:showPercent val="0"/>
          <c:showBubbleSize val="0"/>
        </c:dLbls>
        <c:axId val="72089984"/>
        <c:axId val="71694976"/>
      </c:areaChart>
      <c:lineChart>
        <c:grouping val="standard"/>
        <c:varyColors val="0"/>
        <c:ser>
          <c:idx val="0"/>
          <c:order val="0"/>
          <c:tx>
            <c:strRef>
              <c:f>PCE_CKD!$C$2</c:f>
              <c:strCache>
                <c:ptCount val="1"/>
                <c:pt idx="0">
                  <c:v>MV&amp;P</c:v>
                </c:pt>
              </c:strCache>
            </c:strRef>
          </c:tx>
          <c:cat>
            <c:strRef>
              <c:f>PCE_CKD!$B$3:$B$60</c:f>
              <c:strCache>
                <c:ptCount val="58"/>
                <c:pt idx="0">
                  <c:v>Q1 1999</c:v>
                </c:pt>
                <c:pt idx="1">
                  <c:v>Q2 1999</c:v>
                </c:pt>
                <c:pt idx="2">
                  <c:v>Q3 1999</c:v>
                </c:pt>
                <c:pt idx="3">
                  <c:v>Q4 1999</c:v>
                </c:pt>
                <c:pt idx="4">
                  <c:v>Q1 2000</c:v>
                </c:pt>
                <c:pt idx="5">
                  <c:v>Q2 2000</c:v>
                </c:pt>
                <c:pt idx="6">
                  <c:v>Q3 2000</c:v>
                </c:pt>
                <c:pt idx="7">
                  <c:v>Q4 2000</c:v>
                </c:pt>
                <c:pt idx="8">
                  <c:v>Q1 2001</c:v>
                </c:pt>
                <c:pt idx="9">
                  <c:v>Q2 2001</c:v>
                </c:pt>
                <c:pt idx="10">
                  <c:v>Q3 2001</c:v>
                </c:pt>
                <c:pt idx="11">
                  <c:v>Q4 2001</c:v>
                </c:pt>
                <c:pt idx="12">
                  <c:v>Q1 2002</c:v>
                </c:pt>
                <c:pt idx="13">
                  <c:v>Q2 2002</c:v>
                </c:pt>
                <c:pt idx="14">
                  <c:v>Q3 2002</c:v>
                </c:pt>
                <c:pt idx="15">
                  <c:v>Q4 2002</c:v>
                </c:pt>
                <c:pt idx="16">
                  <c:v>Q1 2003</c:v>
                </c:pt>
                <c:pt idx="17">
                  <c:v>Q2 2003</c:v>
                </c:pt>
                <c:pt idx="18">
                  <c:v>Q3 2003</c:v>
                </c:pt>
                <c:pt idx="19">
                  <c:v>Q4 2003</c:v>
                </c:pt>
                <c:pt idx="20">
                  <c:v>Q1 2004</c:v>
                </c:pt>
                <c:pt idx="21">
                  <c:v>Q2 2004</c:v>
                </c:pt>
                <c:pt idx="22">
                  <c:v>Q3 2004</c:v>
                </c:pt>
                <c:pt idx="23">
                  <c:v>Q4 2004</c:v>
                </c:pt>
                <c:pt idx="24">
                  <c:v>Q1 2005</c:v>
                </c:pt>
                <c:pt idx="25">
                  <c:v>Q2 2005</c:v>
                </c:pt>
                <c:pt idx="26">
                  <c:v>Q3 2005</c:v>
                </c:pt>
                <c:pt idx="27">
                  <c:v>Q4 2005</c:v>
                </c:pt>
                <c:pt idx="28">
                  <c:v>Q1 2006</c:v>
                </c:pt>
                <c:pt idx="29">
                  <c:v>Q2 2006</c:v>
                </c:pt>
                <c:pt idx="30">
                  <c:v>Q3 2006</c:v>
                </c:pt>
                <c:pt idx="31">
                  <c:v>Q4 2006</c:v>
                </c:pt>
                <c:pt idx="32">
                  <c:v>Q1 2007</c:v>
                </c:pt>
                <c:pt idx="33">
                  <c:v>Q2 2007</c:v>
                </c:pt>
                <c:pt idx="34">
                  <c:v>Q3 2007</c:v>
                </c:pt>
                <c:pt idx="35">
                  <c:v>Q4 2007</c:v>
                </c:pt>
                <c:pt idx="36">
                  <c:v>Q1 2008</c:v>
                </c:pt>
                <c:pt idx="37">
                  <c:v>Q2 2008</c:v>
                </c:pt>
                <c:pt idx="38">
                  <c:v>Q3 2008</c:v>
                </c:pt>
                <c:pt idx="39">
                  <c:v>Q4 2008</c:v>
                </c:pt>
                <c:pt idx="40">
                  <c:v>Q1 2009</c:v>
                </c:pt>
                <c:pt idx="41">
                  <c:v>Q2 2009</c:v>
                </c:pt>
                <c:pt idx="42">
                  <c:v>Q3 2009</c:v>
                </c:pt>
                <c:pt idx="43">
                  <c:v>Q4 2009</c:v>
                </c:pt>
                <c:pt idx="44">
                  <c:v>Q1 2010</c:v>
                </c:pt>
                <c:pt idx="45">
                  <c:v>Q2 2010</c:v>
                </c:pt>
                <c:pt idx="46">
                  <c:v>Q3 2010</c:v>
                </c:pt>
                <c:pt idx="47">
                  <c:v>Q4 2010</c:v>
                </c:pt>
                <c:pt idx="48">
                  <c:v>Q1 2011</c:v>
                </c:pt>
                <c:pt idx="49">
                  <c:v>Q2 2011</c:v>
                </c:pt>
                <c:pt idx="50">
                  <c:v>Q3 2011</c:v>
                </c:pt>
                <c:pt idx="51">
                  <c:v>Q4 2011</c:v>
                </c:pt>
                <c:pt idx="52">
                  <c:v>Q1 2012</c:v>
                </c:pt>
                <c:pt idx="53">
                  <c:v>Q2 2012</c:v>
                </c:pt>
                <c:pt idx="54">
                  <c:v>Q3 2012</c:v>
                </c:pt>
                <c:pt idx="55">
                  <c:v>Q4 2012</c:v>
                </c:pt>
                <c:pt idx="56">
                  <c:v>Q1 2013</c:v>
                </c:pt>
                <c:pt idx="57">
                  <c:v>Q2 2013</c:v>
                </c:pt>
              </c:strCache>
            </c:strRef>
          </c:cat>
          <c:val>
            <c:numRef>
              <c:f>PCE_CKD!$C$3:$C$60</c:f>
              <c:numCache>
                <c:formatCode>General</c:formatCode>
                <c:ptCount val="58"/>
                <c:pt idx="0">
                  <c:v>320.7</c:v>
                </c:pt>
                <c:pt idx="1">
                  <c:v>343.5</c:v>
                </c:pt>
                <c:pt idx="2">
                  <c:v>344.5</c:v>
                </c:pt>
                <c:pt idx="3">
                  <c:v>334.3</c:v>
                </c:pt>
                <c:pt idx="4">
                  <c:v>362.7</c:v>
                </c:pt>
                <c:pt idx="5">
                  <c:v>336.7</c:v>
                </c:pt>
                <c:pt idx="6">
                  <c:v>342.7</c:v>
                </c:pt>
                <c:pt idx="7">
                  <c:v>343.7</c:v>
                </c:pt>
                <c:pt idx="8">
                  <c:v>353.2</c:v>
                </c:pt>
                <c:pt idx="9">
                  <c:v>347.3</c:v>
                </c:pt>
                <c:pt idx="10">
                  <c:v>351.5</c:v>
                </c:pt>
                <c:pt idx="11">
                  <c:v>404.6</c:v>
                </c:pt>
                <c:pt idx="12">
                  <c:v>375.8</c:v>
                </c:pt>
                <c:pt idx="13">
                  <c:v>377.9</c:v>
                </c:pt>
                <c:pt idx="14">
                  <c:v>401.7</c:v>
                </c:pt>
                <c:pt idx="15">
                  <c:v>377.9</c:v>
                </c:pt>
                <c:pt idx="16">
                  <c:v>377.4</c:v>
                </c:pt>
                <c:pt idx="17">
                  <c:v>393.8</c:v>
                </c:pt>
                <c:pt idx="18">
                  <c:v>406.6</c:v>
                </c:pt>
                <c:pt idx="19">
                  <c:v>400.5</c:v>
                </c:pt>
                <c:pt idx="20">
                  <c:v>402.4</c:v>
                </c:pt>
                <c:pt idx="21">
                  <c:v>402</c:v>
                </c:pt>
                <c:pt idx="22">
                  <c:v>407.3</c:v>
                </c:pt>
                <c:pt idx="23">
                  <c:v>410.3</c:v>
                </c:pt>
                <c:pt idx="24">
                  <c:v>401.2</c:v>
                </c:pt>
                <c:pt idx="25">
                  <c:v>414.4</c:v>
                </c:pt>
                <c:pt idx="26">
                  <c:v>416.6</c:v>
                </c:pt>
                <c:pt idx="27">
                  <c:v>367.8</c:v>
                </c:pt>
                <c:pt idx="28">
                  <c:v>382.1</c:v>
                </c:pt>
                <c:pt idx="29">
                  <c:v>381.9</c:v>
                </c:pt>
                <c:pt idx="30">
                  <c:v>388.5</c:v>
                </c:pt>
                <c:pt idx="31">
                  <c:v>388</c:v>
                </c:pt>
                <c:pt idx="32">
                  <c:v>390.5</c:v>
                </c:pt>
                <c:pt idx="33">
                  <c:v>396.2</c:v>
                </c:pt>
                <c:pt idx="34">
                  <c:v>393.3</c:v>
                </c:pt>
                <c:pt idx="35">
                  <c:v>391.2</c:v>
                </c:pt>
                <c:pt idx="36">
                  <c:v>371.9</c:v>
                </c:pt>
                <c:pt idx="37">
                  <c:v>355.2</c:v>
                </c:pt>
                <c:pt idx="38">
                  <c:v>337.4</c:v>
                </c:pt>
                <c:pt idx="39">
                  <c:v>298.8</c:v>
                </c:pt>
                <c:pt idx="40">
                  <c:v>307.60000000000002</c:v>
                </c:pt>
                <c:pt idx="41">
                  <c:v>308.89999999999992</c:v>
                </c:pt>
                <c:pt idx="42">
                  <c:v>342.2</c:v>
                </c:pt>
                <c:pt idx="43">
                  <c:v>309.5</c:v>
                </c:pt>
                <c:pt idx="44">
                  <c:v>306.2</c:v>
                </c:pt>
                <c:pt idx="45">
                  <c:v>319.7</c:v>
                </c:pt>
                <c:pt idx="46">
                  <c:v>325.7</c:v>
                </c:pt>
                <c:pt idx="47">
                  <c:v>342</c:v>
                </c:pt>
                <c:pt idx="48">
                  <c:v>345.2</c:v>
                </c:pt>
                <c:pt idx="49">
                  <c:v>330</c:v>
                </c:pt>
                <c:pt idx="50">
                  <c:v>331.3</c:v>
                </c:pt>
                <c:pt idx="51">
                  <c:v>351.1</c:v>
                </c:pt>
                <c:pt idx="52">
                  <c:v>360.3</c:v>
                </c:pt>
                <c:pt idx="53">
                  <c:v>356.3</c:v>
                </c:pt>
                <c:pt idx="54">
                  <c:v>363.5</c:v>
                </c:pt>
                <c:pt idx="55">
                  <c:v>375.8</c:v>
                </c:pt>
                <c:pt idx="56">
                  <c:v>380.6</c:v>
                </c:pt>
                <c:pt idx="57">
                  <c:v>379.7</c:v>
                </c:pt>
              </c:numCache>
            </c:numRef>
          </c:val>
          <c:smooth val="0"/>
        </c:ser>
        <c:ser>
          <c:idx val="1"/>
          <c:order val="1"/>
          <c:tx>
            <c:strRef>
              <c:f>PCE_CKD!$D$2</c:f>
              <c:strCache>
                <c:ptCount val="1"/>
                <c:pt idx="0">
                  <c:v>Goods</c:v>
                </c:pt>
              </c:strCache>
            </c:strRef>
          </c:tx>
          <c:cat>
            <c:strRef>
              <c:f>PCE_CKD!$B$3:$B$60</c:f>
              <c:strCache>
                <c:ptCount val="58"/>
                <c:pt idx="0">
                  <c:v>Q1 1999</c:v>
                </c:pt>
                <c:pt idx="1">
                  <c:v>Q2 1999</c:v>
                </c:pt>
                <c:pt idx="2">
                  <c:v>Q3 1999</c:v>
                </c:pt>
                <c:pt idx="3">
                  <c:v>Q4 1999</c:v>
                </c:pt>
                <c:pt idx="4">
                  <c:v>Q1 2000</c:v>
                </c:pt>
                <c:pt idx="5">
                  <c:v>Q2 2000</c:v>
                </c:pt>
                <c:pt idx="6">
                  <c:v>Q3 2000</c:v>
                </c:pt>
                <c:pt idx="7">
                  <c:v>Q4 2000</c:v>
                </c:pt>
                <c:pt idx="8">
                  <c:v>Q1 2001</c:v>
                </c:pt>
                <c:pt idx="9">
                  <c:v>Q2 2001</c:v>
                </c:pt>
                <c:pt idx="10">
                  <c:v>Q3 2001</c:v>
                </c:pt>
                <c:pt idx="11">
                  <c:v>Q4 2001</c:v>
                </c:pt>
                <c:pt idx="12">
                  <c:v>Q1 2002</c:v>
                </c:pt>
                <c:pt idx="13">
                  <c:v>Q2 2002</c:v>
                </c:pt>
                <c:pt idx="14">
                  <c:v>Q3 2002</c:v>
                </c:pt>
                <c:pt idx="15">
                  <c:v>Q4 2002</c:v>
                </c:pt>
                <c:pt idx="16">
                  <c:v>Q1 2003</c:v>
                </c:pt>
                <c:pt idx="17">
                  <c:v>Q2 2003</c:v>
                </c:pt>
                <c:pt idx="18">
                  <c:v>Q3 2003</c:v>
                </c:pt>
                <c:pt idx="19">
                  <c:v>Q4 2003</c:v>
                </c:pt>
                <c:pt idx="20">
                  <c:v>Q1 2004</c:v>
                </c:pt>
                <c:pt idx="21">
                  <c:v>Q2 2004</c:v>
                </c:pt>
                <c:pt idx="22">
                  <c:v>Q3 2004</c:v>
                </c:pt>
                <c:pt idx="23">
                  <c:v>Q4 2004</c:v>
                </c:pt>
                <c:pt idx="24">
                  <c:v>Q1 2005</c:v>
                </c:pt>
                <c:pt idx="25">
                  <c:v>Q2 2005</c:v>
                </c:pt>
                <c:pt idx="26">
                  <c:v>Q3 2005</c:v>
                </c:pt>
                <c:pt idx="27">
                  <c:v>Q4 2005</c:v>
                </c:pt>
                <c:pt idx="28">
                  <c:v>Q1 2006</c:v>
                </c:pt>
                <c:pt idx="29">
                  <c:v>Q2 2006</c:v>
                </c:pt>
                <c:pt idx="30">
                  <c:v>Q3 2006</c:v>
                </c:pt>
                <c:pt idx="31">
                  <c:v>Q4 2006</c:v>
                </c:pt>
                <c:pt idx="32">
                  <c:v>Q1 2007</c:v>
                </c:pt>
                <c:pt idx="33">
                  <c:v>Q2 2007</c:v>
                </c:pt>
                <c:pt idx="34">
                  <c:v>Q3 2007</c:v>
                </c:pt>
                <c:pt idx="35">
                  <c:v>Q4 2007</c:v>
                </c:pt>
                <c:pt idx="36">
                  <c:v>Q1 2008</c:v>
                </c:pt>
                <c:pt idx="37">
                  <c:v>Q2 2008</c:v>
                </c:pt>
                <c:pt idx="38">
                  <c:v>Q3 2008</c:v>
                </c:pt>
                <c:pt idx="39">
                  <c:v>Q4 2008</c:v>
                </c:pt>
                <c:pt idx="40">
                  <c:v>Q1 2009</c:v>
                </c:pt>
                <c:pt idx="41">
                  <c:v>Q2 2009</c:v>
                </c:pt>
                <c:pt idx="42">
                  <c:v>Q3 2009</c:v>
                </c:pt>
                <c:pt idx="43">
                  <c:v>Q4 2009</c:v>
                </c:pt>
                <c:pt idx="44">
                  <c:v>Q1 2010</c:v>
                </c:pt>
                <c:pt idx="45">
                  <c:v>Q2 2010</c:v>
                </c:pt>
                <c:pt idx="46">
                  <c:v>Q3 2010</c:v>
                </c:pt>
                <c:pt idx="47">
                  <c:v>Q4 2010</c:v>
                </c:pt>
                <c:pt idx="48">
                  <c:v>Q1 2011</c:v>
                </c:pt>
                <c:pt idx="49">
                  <c:v>Q2 2011</c:v>
                </c:pt>
                <c:pt idx="50">
                  <c:v>Q3 2011</c:v>
                </c:pt>
                <c:pt idx="51">
                  <c:v>Q4 2011</c:v>
                </c:pt>
                <c:pt idx="52">
                  <c:v>Q1 2012</c:v>
                </c:pt>
                <c:pt idx="53">
                  <c:v>Q2 2012</c:v>
                </c:pt>
                <c:pt idx="54">
                  <c:v>Q3 2012</c:v>
                </c:pt>
                <c:pt idx="55">
                  <c:v>Q4 2012</c:v>
                </c:pt>
                <c:pt idx="56">
                  <c:v>Q1 2013</c:v>
                </c:pt>
                <c:pt idx="57">
                  <c:v>Q2 2013</c:v>
                </c:pt>
              </c:strCache>
            </c:strRef>
          </c:cat>
          <c:val>
            <c:numRef>
              <c:f>PCE_CKD!$D$3:$D$60</c:f>
              <c:numCache>
                <c:formatCode>#,##0.0</c:formatCode>
                <c:ptCount val="58"/>
                <c:pt idx="0">
                  <c:v>2393.6</c:v>
                </c:pt>
                <c:pt idx="1">
                  <c:v>2449.8000000000002</c:v>
                </c:pt>
                <c:pt idx="2">
                  <c:v>2478.8000000000002</c:v>
                </c:pt>
                <c:pt idx="3">
                  <c:v>2521.3000000000002</c:v>
                </c:pt>
                <c:pt idx="4">
                  <c:v>2559.1</c:v>
                </c:pt>
                <c:pt idx="5">
                  <c:v>2572.6</c:v>
                </c:pt>
                <c:pt idx="6">
                  <c:v>2599.4</c:v>
                </c:pt>
                <c:pt idx="7">
                  <c:v>2621.9</c:v>
                </c:pt>
                <c:pt idx="8">
                  <c:v>2628</c:v>
                </c:pt>
                <c:pt idx="9">
                  <c:v>2635.1</c:v>
                </c:pt>
                <c:pt idx="10">
                  <c:v>2653.9</c:v>
                </c:pt>
                <c:pt idx="11">
                  <c:v>2749.5</c:v>
                </c:pt>
                <c:pt idx="12">
                  <c:v>2742.6</c:v>
                </c:pt>
                <c:pt idx="13">
                  <c:v>2753.6</c:v>
                </c:pt>
                <c:pt idx="14">
                  <c:v>2788.3</c:v>
                </c:pt>
                <c:pt idx="15">
                  <c:v>2796.2</c:v>
                </c:pt>
                <c:pt idx="16">
                  <c:v>2811.7</c:v>
                </c:pt>
                <c:pt idx="17">
                  <c:v>2872.2</c:v>
                </c:pt>
                <c:pt idx="18">
                  <c:v>2953.5</c:v>
                </c:pt>
                <c:pt idx="19">
                  <c:v>2980.4</c:v>
                </c:pt>
                <c:pt idx="20">
                  <c:v>3012.8</c:v>
                </c:pt>
                <c:pt idx="21">
                  <c:v>3029.5</c:v>
                </c:pt>
                <c:pt idx="22">
                  <c:v>3066</c:v>
                </c:pt>
                <c:pt idx="23">
                  <c:v>3099.4</c:v>
                </c:pt>
                <c:pt idx="24">
                  <c:v>3136.5</c:v>
                </c:pt>
                <c:pt idx="25">
                  <c:v>3177.8</c:v>
                </c:pt>
                <c:pt idx="26">
                  <c:v>3195.5</c:v>
                </c:pt>
                <c:pt idx="27">
                  <c:v>3198.8</c:v>
                </c:pt>
                <c:pt idx="28">
                  <c:v>3262.2</c:v>
                </c:pt>
                <c:pt idx="29">
                  <c:v>3267.8</c:v>
                </c:pt>
                <c:pt idx="30">
                  <c:v>3294.5</c:v>
                </c:pt>
                <c:pt idx="31">
                  <c:v>3345.6</c:v>
                </c:pt>
                <c:pt idx="32">
                  <c:v>3363.5</c:v>
                </c:pt>
                <c:pt idx="33">
                  <c:v>3376.3</c:v>
                </c:pt>
                <c:pt idx="34">
                  <c:v>3392.3</c:v>
                </c:pt>
                <c:pt idx="35">
                  <c:v>3394.9</c:v>
                </c:pt>
                <c:pt idx="36">
                  <c:v>3348.7</c:v>
                </c:pt>
                <c:pt idx="37">
                  <c:v>3360.4</c:v>
                </c:pt>
                <c:pt idx="38">
                  <c:v>3296.6</c:v>
                </c:pt>
                <c:pt idx="39">
                  <c:v>3185.5</c:v>
                </c:pt>
                <c:pt idx="40">
                  <c:v>3188.8</c:v>
                </c:pt>
                <c:pt idx="41">
                  <c:v>3166.9</c:v>
                </c:pt>
                <c:pt idx="42">
                  <c:v>3222.9</c:v>
                </c:pt>
                <c:pt idx="43">
                  <c:v>3215.2</c:v>
                </c:pt>
                <c:pt idx="44">
                  <c:v>3247</c:v>
                </c:pt>
                <c:pt idx="45">
                  <c:v>3288</c:v>
                </c:pt>
                <c:pt idx="46">
                  <c:v>3319.1</c:v>
                </c:pt>
                <c:pt idx="47">
                  <c:v>3380.5</c:v>
                </c:pt>
                <c:pt idx="48">
                  <c:v>3402.8</c:v>
                </c:pt>
                <c:pt idx="49">
                  <c:v>3404.6</c:v>
                </c:pt>
                <c:pt idx="50">
                  <c:v>3415.2</c:v>
                </c:pt>
                <c:pt idx="51">
                  <c:v>3457</c:v>
                </c:pt>
                <c:pt idx="52">
                  <c:v>3495.8</c:v>
                </c:pt>
                <c:pt idx="53">
                  <c:v>3514.7</c:v>
                </c:pt>
                <c:pt idx="54">
                  <c:v>3546.7</c:v>
                </c:pt>
                <c:pt idx="55">
                  <c:v>3579.2</c:v>
                </c:pt>
                <c:pt idx="56">
                  <c:v>3611.9</c:v>
                </c:pt>
                <c:pt idx="57">
                  <c:v>3639.6</c:v>
                </c:pt>
              </c:numCache>
            </c:numRef>
          </c:val>
          <c:smooth val="0"/>
        </c:ser>
        <c:ser>
          <c:idx val="2"/>
          <c:order val="2"/>
          <c:tx>
            <c:strRef>
              <c:f>PCE_CKD!$E$2</c:f>
              <c:strCache>
                <c:ptCount val="1"/>
                <c:pt idx="0">
                  <c:v>Services</c:v>
                </c:pt>
              </c:strCache>
            </c:strRef>
          </c:tx>
          <c:cat>
            <c:strRef>
              <c:f>PCE_CKD!$B$3:$B$60</c:f>
              <c:strCache>
                <c:ptCount val="58"/>
                <c:pt idx="0">
                  <c:v>Q1 1999</c:v>
                </c:pt>
                <c:pt idx="1">
                  <c:v>Q2 1999</c:v>
                </c:pt>
                <c:pt idx="2">
                  <c:v>Q3 1999</c:v>
                </c:pt>
                <c:pt idx="3">
                  <c:v>Q4 1999</c:v>
                </c:pt>
                <c:pt idx="4">
                  <c:v>Q1 2000</c:v>
                </c:pt>
                <c:pt idx="5">
                  <c:v>Q2 2000</c:v>
                </c:pt>
                <c:pt idx="6">
                  <c:v>Q3 2000</c:v>
                </c:pt>
                <c:pt idx="7">
                  <c:v>Q4 2000</c:v>
                </c:pt>
                <c:pt idx="8">
                  <c:v>Q1 2001</c:v>
                </c:pt>
                <c:pt idx="9">
                  <c:v>Q2 2001</c:v>
                </c:pt>
                <c:pt idx="10">
                  <c:v>Q3 2001</c:v>
                </c:pt>
                <c:pt idx="11">
                  <c:v>Q4 2001</c:v>
                </c:pt>
                <c:pt idx="12">
                  <c:v>Q1 2002</c:v>
                </c:pt>
                <c:pt idx="13">
                  <c:v>Q2 2002</c:v>
                </c:pt>
                <c:pt idx="14">
                  <c:v>Q3 2002</c:v>
                </c:pt>
                <c:pt idx="15">
                  <c:v>Q4 2002</c:v>
                </c:pt>
                <c:pt idx="16">
                  <c:v>Q1 2003</c:v>
                </c:pt>
                <c:pt idx="17">
                  <c:v>Q2 2003</c:v>
                </c:pt>
                <c:pt idx="18">
                  <c:v>Q3 2003</c:v>
                </c:pt>
                <c:pt idx="19">
                  <c:v>Q4 2003</c:v>
                </c:pt>
                <c:pt idx="20">
                  <c:v>Q1 2004</c:v>
                </c:pt>
                <c:pt idx="21">
                  <c:v>Q2 2004</c:v>
                </c:pt>
                <c:pt idx="22">
                  <c:v>Q3 2004</c:v>
                </c:pt>
                <c:pt idx="23">
                  <c:v>Q4 2004</c:v>
                </c:pt>
                <c:pt idx="24">
                  <c:v>Q1 2005</c:v>
                </c:pt>
                <c:pt idx="25">
                  <c:v>Q2 2005</c:v>
                </c:pt>
                <c:pt idx="26">
                  <c:v>Q3 2005</c:v>
                </c:pt>
                <c:pt idx="27">
                  <c:v>Q4 2005</c:v>
                </c:pt>
                <c:pt idx="28">
                  <c:v>Q1 2006</c:v>
                </c:pt>
                <c:pt idx="29">
                  <c:v>Q2 2006</c:v>
                </c:pt>
                <c:pt idx="30">
                  <c:v>Q3 2006</c:v>
                </c:pt>
                <c:pt idx="31">
                  <c:v>Q4 2006</c:v>
                </c:pt>
                <c:pt idx="32">
                  <c:v>Q1 2007</c:v>
                </c:pt>
                <c:pt idx="33">
                  <c:v>Q2 2007</c:v>
                </c:pt>
                <c:pt idx="34">
                  <c:v>Q3 2007</c:v>
                </c:pt>
                <c:pt idx="35">
                  <c:v>Q4 2007</c:v>
                </c:pt>
                <c:pt idx="36">
                  <c:v>Q1 2008</c:v>
                </c:pt>
                <c:pt idx="37">
                  <c:v>Q2 2008</c:v>
                </c:pt>
                <c:pt idx="38">
                  <c:v>Q3 2008</c:v>
                </c:pt>
                <c:pt idx="39">
                  <c:v>Q4 2008</c:v>
                </c:pt>
                <c:pt idx="40">
                  <c:v>Q1 2009</c:v>
                </c:pt>
                <c:pt idx="41">
                  <c:v>Q2 2009</c:v>
                </c:pt>
                <c:pt idx="42">
                  <c:v>Q3 2009</c:v>
                </c:pt>
                <c:pt idx="43">
                  <c:v>Q4 2009</c:v>
                </c:pt>
                <c:pt idx="44">
                  <c:v>Q1 2010</c:v>
                </c:pt>
                <c:pt idx="45">
                  <c:v>Q2 2010</c:v>
                </c:pt>
                <c:pt idx="46">
                  <c:v>Q3 2010</c:v>
                </c:pt>
                <c:pt idx="47">
                  <c:v>Q4 2010</c:v>
                </c:pt>
                <c:pt idx="48">
                  <c:v>Q1 2011</c:v>
                </c:pt>
                <c:pt idx="49">
                  <c:v>Q2 2011</c:v>
                </c:pt>
                <c:pt idx="50">
                  <c:v>Q3 2011</c:v>
                </c:pt>
                <c:pt idx="51">
                  <c:v>Q4 2011</c:v>
                </c:pt>
                <c:pt idx="52">
                  <c:v>Q1 2012</c:v>
                </c:pt>
                <c:pt idx="53">
                  <c:v>Q2 2012</c:v>
                </c:pt>
                <c:pt idx="54">
                  <c:v>Q3 2012</c:v>
                </c:pt>
                <c:pt idx="55">
                  <c:v>Q4 2012</c:v>
                </c:pt>
                <c:pt idx="56">
                  <c:v>Q1 2013</c:v>
                </c:pt>
                <c:pt idx="57">
                  <c:v>Q2 2013</c:v>
                </c:pt>
              </c:strCache>
            </c:strRef>
          </c:cat>
          <c:val>
            <c:numRef>
              <c:f>PCE_CKD!$E$3:$E$60</c:f>
              <c:numCache>
                <c:formatCode>#,##0.0</c:formatCode>
                <c:ptCount val="58"/>
                <c:pt idx="0">
                  <c:v>5253</c:v>
                </c:pt>
                <c:pt idx="1">
                  <c:v>5311</c:v>
                </c:pt>
                <c:pt idx="2">
                  <c:v>5375</c:v>
                </c:pt>
                <c:pt idx="3">
                  <c:v>5440</c:v>
                </c:pt>
                <c:pt idx="4">
                  <c:v>5523.9</c:v>
                </c:pt>
                <c:pt idx="5">
                  <c:v>5588</c:v>
                </c:pt>
                <c:pt idx="6">
                  <c:v>5641.9</c:v>
                </c:pt>
                <c:pt idx="7">
                  <c:v>5692.4</c:v>
                </c:pt>
                <c:pt idx="8">
                  <c:v>5716.3</c:v>
                </c:pt>
                <c:pt idx="9">
                  <c:v>5731.9</c:v>
                </c:pt>
                <c:pt idx="10">
                  <c:v>5739.2</c:v>
                </c:pt>
                <c:pt idx="11">
                  <c:v>5757.6</c:v>
                </c:pt>
                <c:pt idx="12">
                  <c:v>5794.6</c:v>
                </c:pt>
                <c:pt idx="13">
                  <c:v>5829.6</c:v>
                </c:pt>
                <c:pt idx="14">
                  <c:v>5853.5</c:v>
                </c:pt>
                <c:pt idx="15">
                  <c:v>5882.1</c:v>
                </c:pt>
                <c:pt idx="16">
                  <c:v>5909.2</c:v>
                </c:pt>
                <c:pt idx="17">
                  <c:v>5943</c:v>
                </c:pt>
                <c:pt idx="18">
                  <c:v>5985.8</c:v>
                </c:pt>
                <c:pt idx="19">
                  <c:v>6024.5</c:v>
                </c:pt>
                <c:pt idx="20">
                  <c:v>6084.1</c:v>
                </c:pt>
                <c:pt idx="21">
                  <c:v>6123.7</c:v>
                </c:pt>
                <c:pt idx="22">
                  <c:v>6173.4</c:v>
                </c:pt>
                <c:pt idx="23">
                  <c:v>6235.2</c:v>
                </c:pt>
                <c:pt idx="24">
                  <c:v>6271.9</c:v>
                </c:pt>
                <c:pt idx="25">
                  <c:v>6328.3</c:v>
                </c:pt>
                <c:pt idx="26">
                  <c:v>6382.1</c:v>
                </c:pt>
                <c:pt idx="27">
                  <c:v>6415.4</c:v>
                </c:pt>
                <c:pt idx="28">
                  <c:v>6457.8</c:v>
                </c:pt>
                <c:pt idx="29">
                  <c:v>6504.5</c:v>
                </c:pt>
                <c:pt idx="30">
                  <c:v>6536.5</c:v>
                </c:pt>
                <c:pt idx="31">
                  <c:v>6580.2</c:v>
                </c:pt>
                <c:pt idx="32">
                  <c:v>6620.3</c:v>
                </c:pt>
                <c:pt idx="33">
                  <c:v>6640.7</c:v>
                </c:pt>
                <c:pt idx="34">
                  <c:v>6664.3</c:v>
                </c:pt>
                <c:pt idx="35">
                  <c:v>6676.3</c:v>
                </c:pt>
                <c:pt idx="36">
                  <c:v>6703.6</c:v>
                </c:pt>
                <c:pt idx="37">
                  <c:v>6710.6</c:v>
                </c:pt>
                <c:pt idx="38">
                  <c:v>6696.6</c:v>
                </c:pt>
                <c:pt idx="39">
                  <c:v>6691.7</c:v>
                </c:pt>
                <c:pt idx="40">
                  <c:v>6655.3</c:v>
                </c:pt>
                <c:pt idx="41">
                  <c:v>6634.7</c:v>
                </c:pt>
                <c:pt idx="42">
                  <c:v>6639.5</c:v>
                </c:pt>
                <c:pt idx="43">
                  <c:v>6648.5</c:v>
                </c:pt>
                <c:pt idx="44">
                  <c:v>6668.3</c:v>
                </c:pt>
                <c:pt idx="45">
                  <c:v>6707.2</c:v>
                </c:pt>
                <c:pt idx="46">
                  <c:v>6744.6</c:v>
                </c:pt>
                <c:pt idx="47">
                  <c:v>6788.5</c:v>
                </c:pt>
                <c:pt idx="48">
                  <c:v>6818.2</c:v>
                </c:pt>
                <c:pt idx="49">
                  <c:v>6854.1</c:v>
                </c:pt>
                <c:pt idx="50">
                  <c:v>6896.6</c:v>
                </c:pt>
                <c:pt idx="51">
                  <c:v>6915.5</c:v>
                </c:pt>
                <c:pt idx="52">
                  <c:v>6951.2</c:v>
                </c:pt>
                <c:pt idx="53">
                  <c:v>6981.4</c:v>
                </c:pt>
                <c:pt idx="54">
                  <c:v>6993.4</c:v>
                </c:pt>
                <c:pt idx="55">
                  <c:v>7004.7</c:v>
                </c:pt>
                <c:pt idx="56">
                  <c:v>7031.1</c:v>
                </c:pt>
                <c:pt idx="57">
                  <c:v>7051.5</c:v>
                </c:pt>
              </c:numCache>
            </c:numRef>
          </c:val>
          <c:smooth val="0"/>
        </c:ser>
        <c:ser>
          <c:idx val="4"/>
          <c:order val="3"/>
          <c:tx>
            <c:strRef>
              <c:f>PCE_CKD!$J$2</c:f>
              <c:strCache>
                <c:ptCount val="1"/>
                <c:pt idx="0">
                  <c:v>One-Quarter Percent Change</c:v>
                </c:pt>
              </c:strCache>
            </c:strRef>
          </c:tx>
          <c:spPr>
            <a:ln>
              <a:solidFill>
                <a:schemeClr val="accent2"/>
              </a:solidFill>
            </a:ln>
          </c:spPr>
          <c:marker>
            <c:symbol val="none"/>
          </c:marker>
          <c:cat>
            <c:strRef>
              <c:f>PCE_CKD!$B$3:$B$60</c:f>
              <c:strCache>
                <c:ptCount val="58"/>
                <c:pt idx="0">
                  <c:v>Q1 1999</c:v>
                </c:pt>
                <c:pt idx="1">
                  <c:v>Q2 1999</c:v>
                </c:pt>
                <c:pt idx="2">
                  <c:v>Q3 1999</c:v>
                </c:pt>
                <c:pt idx="3">
                  <c:v>Q4 1999</c:v>
                </c:pt>
                <c:pt idx="4">
                  <c:v>Q1 2000</c:v>
                </c:pt>
                <c:pt idx="5">
                  <c:v>Q2 2000</c:v>
                </c:pt>
                <c:pt idx="6">
                  <c:v>Q3 2000</c:v>
                </c:pt>
                <c:pt idx="7">
                  <c:v>Q4 2000</c:v>
                </c:pt>
                <c:pt idx="8">
                  <c:v>Q1 2001</c:v>
                </c:pt>
                <c:pt idx="9">
                  <c:v>Q2 2001</c:v>
                </c:pt>
                <c:pt idx="10">
                  <c:v>Q3 2001</c:v>
                </c:pt>
                <c:pt idx="11">
                  <c:v>Q4 2001</c:v>
                </c:pt>
                <c:pt idx="12">
                  <c:v>Q1 2002</c:v>
                </c:pt>
                <c:pt idx="13">
                  <c:v>Q2 2002</c:v>
                </c:pt>
                <c:pt idx="14">
                  <c:v>Q3 2002</c:v>
                </c:pt>
                <c:pt idx="15">
                  <c:v>Q4 2002</c:v>
                </c:pt>
                <c:pt idx="16">
                  <c:v>Q1 2003</c:v>
                </c:pt>
                <c:pt idx="17">
                  <c:v>Q2 2003</c:v>
                </c:pt>
                <c:pt idx="18">
                  <c:v>Q3 2003</c:v>
                </c:pt>
                <c:pt idx="19">
                  <c:v>Q4 2003</c:v>
                </c:pt>
                <c:pt idx="20">
                  <c:v>Q1 2004</c:v>
                </c:pt>
                <c:pt idx="21">
                  <c:v>Q2 2004</c:v>
                </c:pt>
                <c:pt idx="22">
                  <c:v>Q3 2004</c:v>
                </c:pt>
                <c:pt idx="23">
                  <c:v>Q4 2004</c:v>
                </c:pt>
                <c:pt idx="24">
                  <c:v>Q1 2005</c:v>
                </c:pt>
                <c:pt idx="25">
                  <c:v>Q2 2005</c:v>
                </c:pt>
                <c:pt idx="26">
                  <c:v>Q3 2005</c:v>
                </c:pt>
                <c:pt idx="27">
                  <c:v>Q4 2005</c:v>
                </c:pt>
                <c:pt idx="28">
                  <c:v>Q1 2006</c:v>
                </c:pt>
                <c:pt idx="29">
                  <c:v>Q2 2006</c:v>
                </c:pt>
                <c:pt idx="30">
                  <c:v>Q3 2006</c:v>
                </c:pt>
                <c:pt idx="31">
                  <c:v>Q4 2006</c:v>
                </c:pt>
                <c:pt idx="32">
                  <c:v>Q1 2007</c:v>
                </c:pt>
                <c:pt idx="33">
                  <c:v>Q2 2007</c:v>
                </c:pt>
                <c:pt idx="34">
                  <c:v>Q3 2007</c:v>
                </c:pt>
                <c:pt idx="35">
                  <c:v>Q4 2007</c:v>
                </c:pt>
                <c:pt idx="36">
                  <c:v>Q1 2008</c:v>
                </c:pt>
                <c:pt idx="37">
                  <c:v>Q2 2008</c:v>
                </c:pt>
                <c:pt idx="38">
                  <c:v>Q3 2008</c:v>
                </c:pt>
                <c:pt idx="39">
                  <c:v>Q4 2008</c:v>
                </c:pt>
                <c:pt idx="40">
                  <c:v>Q1 2009</c:v>
                </c:pt>
                <c:pt idx="41">
                  <c:v>Q2 2009</c:v>
                </c:pt>
                <c:pt idx="42">
                  <c:v>Q3 2009</c:v>
                </c:pt>
                <c:pt idx="43">
                  <c:v>Q4 2009</c:v>
                </c:pt>
                <c:pt idx="44">
                  <c:v>Q1 2010</c:v>
                </c:pt>
                <c:pt idx="45">
                  <c:v>Q2 2010</c:v>
                </c:pt>
                <c:pt idx="46">
                  <c:v>Q3 2010</c:v>
                </c:pt>
                <c:pt idx="47">
                  <c:v>Q4 2010</c:v>
                </c:pt>
                <c:pt idx="48">
                  <c:v>Q1 2011</c:v>
                </c:pt>
                <c:pt idx="49">
                  <c:v>Q2 2011</c:v>
                </c:pt>
                <c:pt idx="50">
                  <c:v>Q3 2011</c:v>
                </c:pt>
                <c:pt idx="51">
                  <c:v>Q4 2011</c:v>
                </c:pt>
                <c:pt idx="52">
                  <c:v>Q1 2012</c:v>
                </c:pt>
                <c:pt idx="53">
                  <c:v>Q2 2012</c:v>
                </c:pt>
                <c:pt idx="54">
                  <c:v>Q3 2012</c:v>
                </c:pt>
                <c:pt idx="55">
                  <c:v>Q4 2012</c:v>
                </c:pt>
                <c:pt idx="56">
                  <c:v>Q1 2013</c:v>
                </c:pt>
                <c:pt idx="57">
                  <c:v>Q2 2013</c:v>
                </c:pt>
              </c:strCache>
            </c:strRef>
          </c:cat>
          <c:val>
            <c:numRef>
              <c:f>PCE_CKD!$J$3:$J$60</c:f>
              <c:numCache>
                <c:formatCode>0.00%</c:formatCode>
                <c:ptCount val="58"/>
                <c:pt idx="1">
                  <c:v>9.7276849495602474E-2</c:v>
                </c:pt>
                <c:pt idx="2">
                  <c:v>4.8198246102432174E-2</c:v>
                </c:pt>
                <c:pt idx="3">
                  <c:v>7.0365605683511384E-2</c:v>
                </c:pt>
                <c:pt idx="4">
                  <c:v>6.133120144758554E-2</c:v>
                </c:pt>
                <c:pt idx="5">
                  <c:v>2.126872861228879E-2</c:v>
                </c:pt>
                <c:pt idx="6">
                  <c:v>4.2325582784012106E-2</c:v>
                </c:pt>
                <c:pt idx="7">
                  <c:v>3.5075516123758817E-2</c:v>
                </c:pt>
                <c:pt idx="8">
                  <c:v>9.3387559173916408E-3</c:v>
                </c:pt>
                <c:pt idx="9">
                  <c:v>1.0850570303294173E-2</c:v>
                </c:pt>
                <c:pt idx="10">
                  <c:v>2.8844674191652153E-2</c:v>
                </c:pt>
                <c:pt idx="11">
                  <c:v>0.15206419202232585</c:v>
                </c:pt>
                <c:pt idx="12">
                  <c:v>-1.0000464978102809E-2</c:v>
                </c:pt>
                <c:pt idx="13">
                  <c:v>1.6139947797944032E-2</c:v>
                </c:pt>
                <c:pt idx="14">
                  <c:v>5.1367584999334491E-2</c:v>
                </c:pt>
                <c:pt idx="15">
                  <c:v>1.1381325800338354E-2</c:v>
                </c:pt>
                <c:pt idx="16">
                  <c:v>2.2357996140520701E-2</c:v>
                </c:pt>
                <c:pt idx="17">
                  <c:v>8.8886937319528236E-2</c:v>
                </c:pt>
                <c:pt idx="18">
                  <c:v>0.11812199135580227</c:v>
                </c:pt>
                <c:pt idx="19">
                  <c:v>3.6932097888755525E-2</c:v>
                </c:pt>
                <c:pt idx="20">
                  <c:v>4.4198323954825834E-2</c:v>
                </c:pt>
                <c:pt idx="21">
                  <c:v>2.2357098222873142E-2</c:v>
                </c:pt>
                <c:pt idx="22">
                  <c:v>4.9070741461755496E-2</c:v>
                </c:pt>
                <c:pt idx="23">
                  <c:v>4.4291907941272919E-2</c:v>
                </c:pt>
                <c:pt idx="24">
                  <c:v>4.8746809639157007E-2</c:v>
                </c:pt>
                <c:pt idx="25">
                  <c:v>5.3719641200084892E-2</c:v>
                </c:pt>
                <c:pt idx="26">
                  <c:v>2.2466398757783789E-2</c:v>
                </c:pt>
                <c:pt idx="27">
                  <c:v>4.1372122000922227E-3</c:v>
                </c:pt>
                <c:pt idx="28">
                  <c:v>8.1668005988067713E-2</c:v>
                </c:pt>
                <c:pt idx="29">
                  <c:v>6.88423300359098E-3</c:v>
                </c:pt>
                <c:pt idx="30">
                  <c:v>3.3085280656544487E-2</c:v>
                </c:pt>
                <c:pt idx="31">
                  <c:v>6.3501273673698622E-2</c:v>
                </c:pt>
                <c:pt idx="32">
                  <c:v>2.1573611829450952E-2</c:v>
                </c:pt>
                <c:pt idx="33">
                  <c:v>1.530935310902715E-2</c:v>
                </c:pt>
                <c:pt idx="34">
                  <c:v>1.9090831634552389E-2</c:v>
                </c:pt>
                <c:pt idx="35">
                  <c:v>3.0692929871085637E-3</c:v>
                </c:pt>
                <c:pt idx="36">
                  <c:v>-5.3333467954126544E-2</c:v>
                </c:pt>
                <c:pt idx="37">
                  <c:v>1.4048987099313241E-2</c:v>
                </c:pt>
                <c:pt idx="38">
                  <c:v>-7.3807813240441306E-2</c:v>
                </c:pt>
                <c:pt idx="39">
                  <c:v>-0.12814267533437718</c:v>
                </c:pt>
                <c:pt idx="40">
                  <c:v>4.1502200167196088E-3</c:v>
                </c:pt>
                <c:pt idx="41">
                  <c:v>-2.7189443504184074E-2</c:v>
                </c:pt>
                <c:pt idx="42">
                  <c:v>7.2629956130261256E-2</c:v>
                </c:pt>
                <c:pt idx="43">
                  <c:v>-9.5224167214611483E-3</c:v>
                </c:pt>
                <c:pt idx="44">
                  <c:v>4.0152894064508844E-2</c:v>
                </c:pt>
                <c:pt idx="45">
                  <c:v>5.1472892818504666E-2</c:v>
                </c:pt>
                <c:pt idx="46">
                  <c:v>3.8374737718299919E-2</c:v>
                </c:pt>
                <c:pt idx="47">
                  <c:v>7.6074678164829379E-2</c:v>
                </c:pt>
                <c:pt idx="48">
                  <c:v>2.664887465322564E-2</c:v>
                </c:pt>
                <c:pt idx="49">
                  <c:v>2.117584035859378E-3</c:v>
                </c:pt>
                <c:pt idx="50">
                  <c:v>1.2512020729110731E-2</c:v>
                </c:pt>
                <c:pt idx="51">
                  <c:v>4.9863775266675965E-2</c:v>
                </c:pt>
                <c:pt idx="52">
                  <c:v>4.5655904069286324E-2</c:v>
                </c:pt>
                <c:pt idx="53">
                  <c:v>2.1801964785741489E-2</c:v>
                </c:pt>
                <c:pt idx="54">
                  <c:v>3.6918861125818436E-2</c:v>
                </c:pt>
                <c:pt idx="55">
                  <c:v>3.716068831628272E-2</c:v>
                </c:pt>
                <c:pt idx="56">
                  <c:v>3.7048348610241769E-2</c:v>
                </c:pt>
                <c:pt idx="57">
                  <c:v>3.1031073006077447E-2</c:v>
                </c:pt>
              </c:numCache>
            </c:numRef>
          </c:val>
          <c:smooth val="0"/>
        </c:ser>
        <c:ser>
          <c:idx val="5"/>
          <c:order val="4"/>
          <c:tx>
            <c:strRef>
              <c:f>PCE_CKD!$K$2</c:f>
              <c:strCache>
                <c:ptCount val="1"/>
                <c:pt idx="0">
                  <c:v>Four-Quarter Percent Change</c:v>
                </c:pt>
              </c:strCache>
            </c:strRef>
          </c:tx>
          <c:spPr>
            <a:ln>
              <a:solidFill>
                <a:schemeClr val="accent3"/>
              </a:solidFill>
            </a:ln>
          </c:spPr>
          <c:marker>
            <c:symbol val="none"/>
          </c:marker>
          <c:cat>
            <c:strRef>
              <c:f>PCE_CKD!$B$3:$B$60</c:f>
              <c:strCache>
                <c:ptCount val="58"/>
                <c:pt idx="0">
                  <c:v>Q1 1999</c:v>
                </c:pt>
                <c:pt idx="1">
                  <c:v>Q2 1999</c:v>
                </c:pt>
                <c:pt idx="2">
                  <c:v>Q3 1999</c:v>
                </c:pt>
                <c:pt idx="3">
                  <c:v>Q4 1999</c:v>
                </c:pt>
                <c:pt idx="4">
                  <c:v>Q1 2000</c:v>
                </c:pt>
                <c:pt idx="5">
                  <c:v>Q2 2000</c:v>
                </c:pt>
                <c:pt idx="6">
                  <c:v>Q3 2000</c:v>
                </c:pt>
                <c:pt idx="7">
                  <c:v>Q4 2000</c:v>
                </c:pt>
                <c:pt idx="8">
                  <c:v>Q1 2001</c:v>
                </c:pt>
                <c:pt idx="9">
                  <c:v>Q2 2001</c:v>
                </c:pt>
                <c:pt idx="10">
                  <c:v>Q3 2001</c:v>
                </c:pt>
                <c:pt idx="11">
                  <c:v>Q4 2001</c:v>
                </c:pt>
                <c:pt idx="12">
                  <c:v>Q1 2002</c:v>
                </c:pt>
                <c:pt idx="13">
                  <c:v>Q2 2002</c:v>
                </c:pt>
                <c:pt idx="14">
                  <c:v>Q3 2002</c:v>
                </c:pt>
                <c:pt idx="15">
                  <c:v>Q4 2002</c:v>
                </c:pt>
                <c:pt idx="16">
                  <c:v>Q1 2003</c:v>
                </c:pt>
                <c:pt idx="17">
                  <c:v>Q2 2003</c:v>
                </c:pt>
                <c:pt idx="18">
                  <c:v>Q3 2003</c:v>
                </c:pt>
                <c:pt idx="19">
                  <c:v>Q4 2003</c:v>
                </c:pt>
                <c:pt idx="20">
                  <c:v>Q1 2004</c:v>
                </c:pt>
                <c:pt idx="21">
                  <c:v>Q2 2004</c:v>
                </c:pt>
                <c:pt idx="22">
                  <c:v>Q3 2004</c:v>
                </c:pt>
                <c:pt idx="23">
                  <c:v>Q4 2004</c:v>
                </c:pt>
                <c:pt idx="24">
                  <c:v>Q1 2005</c:v>
                </c:pt>
                <c:pt idx="25">
                  <c:v>Q2 2005</c:v>
                </c:pt>
                <c:pt idx="26">
                  <c:v>Q3 2005</c:v>
                </c:pt>
                <c:pt idx="27">
                  <c:v>Q4 2005</c:v>
                </c:pt>
                <c:pt idx="28">
                  <c:v>Q1 2006</c:v>
                </c:pt>
                <c:pt idx="29">
                  <c:v>Q2 2006</c:v>
                </c:pt>
                <c:pt idx="30">
                  <c:v>Q3 2006</c:v>
                </c:pt>
                <c:pt idx="31">
                  <c:v>Q4 2006</c:v>
                </c:pt>
                <c:pt idx="32">
                  <c:v>Q1 2007</c:v>
                </c:pt>
                <c:pt idx="33">
                  <c:v>Q2 2007</c:v>
                </c:pt>
                <c:pt idx="34">
                  <c:v>Q3 2007</c:v>
                </c:pt>
                <c:pt idx="35">
                  <c:v>Q4 2007</c:v>
                </c:pt>
                <c:pt idx="36">
                  <c:v>Q1 2008</c:v>
                </c:pt>
                <c:pt idx="37">
                  <c:v>Q2 2008</c:v>
                </c:pt>
                <c:pt idx="38">
                  <c:v>Q3 2008</c:v>
                </c:pt>
                <c:pt idx="39">
                  <c:v>Q4 2008</c:v>
                </c:pt>
                <c:pt idx="40">
                  <c:v>Q1 2009</c:v>
                </c:pt>
                <c:pt idx="41">
                  <c:v>Q2 2009</c:v>
                </c:pt>
                <c:pt idx="42">
                  <c:v>Q3 2009</c:v>
                </c:pt>
                <c:pt idx="43">
                  <c:v>Q4 2009</c:v>
                </c:pt>
                <c:pt idx="44">
                  <c:v>Q1 2010</c:v>
                </c:pt>
                <c:pt idx="45">
                  <c:v>Q2 2010</c:v>
                </c:pt>
                <c:pt idx="46">
                  <c:v>Q3 2010</c:v>
                </c:pt>
                <c:pt idx="47">
                  <c:v>Q4 2010</c:v>
                </c:pt>
                <c:pt idx="48">
                  <c:v>Q1 2011</c:v>
                </c:pt>
                <c:pt idx="49">
                  <c:v>Q2 2011</c:v>
                </c:pt>
                <c:pt idx="50">
                  <c:v>Q3 2011</c:v>
                </c:pt>
                <c:pt idx="51">
                  <c:v>Q4 2011</c:v>
                </c:pt>
                <c:pt idx="52">
                  <c:v>Q1 2012</c:v>
                </c:pt>
                <c:pt idx="53">
                  <c:v>Q2 2012</c:v>
                </c:pt>
                <c:pt idx="54">
                  <c:v>Q3 2012</c:v>
                </c:pt>
                <c:pt idx="55">
                  <c:v>Q4 2012</c:v>
                </c:pt>
                <c:pt idx="56">
                  <c:v>Q1 2013</c:v>
                </c:pt>
                <c:pt idx="57">
                  <c:v>Q2 2013</c:v>
                </c:pt>
              </c:strCache>
            </c:strRef>
          </c:cat>
          <c:val>
            <c:numRef>
              <c:f>PCE_CKD!$K$3:$K$60</c:f>
              <c:numCache>
                <c:formatCode>General</c:formatCode>
                <c:ptCount val="58"/>
                <c:pt idx="4" formatCode="0.00%">
                  <c:v>6.9142713903743297E-2</c:v>
                </c:pt>
                <c:pt idx="5" formatCode="0.00%">
                  <c:v>5.012654094211768E-2</c:v>
                </c:pt>
                <c:pt idx="6" formatCode="0.00%">
                  <c:v>4.8652573826044827E-2</c:v>
                </c:pt>
                <c:pt idx="7" formatCode="0.00%">
                  <c:v>3.9900051560702865E-2</c:v>
                </c:pt>
                <c:pt idx="8" formatCode="0.00%">
                  <c:v>2.6923527802743104E-2</c:v>
                </c:pt>
                <c:pt idx="9" formatCode="0.00%">
                  <c:v>2.4294488066547437E-2</c:v>
                </c:pt>
                <c:pt idx="10" formatCode="0.00%">
                  <c:v>2.0966376856197622E-2</c:v>
                </c:pt>
                <c:pt idx="11" formatCode="0.00%">
                  <c:v>4.8666997215759629E-2</c:v>
                </c:pt>
                <c:pt idx="12" formatCode="0.00%">
                  <c:v>4.3607305936073093E-2</c:v>
                </c:pt>
                <c:pt idx="13" formatCode="0.00%">
                  <c:v>4.4969830366968999E-2</c:v>
                </c:pt>
                <c:pt idx="14" formatCode="0.00%">
                  <c:v>5.0642450732883766E-2</c:v>
                </c:pt>
                <c:pt idx="15" formatCode="0.00%">
                  <c:v>1.6984906346608326E-2</c:v>
                </c:pt>
                <c:pt idx="16" formatCode="0.00%">
                  <c:v>2.519507037118052E-2</c:v>
                </c:pt>
                <c:pt idx="17" formatCode="0.00%">
                  <c:v>4.3070889018012704E-2</c:v>
                </c:pt>
                <c:pt idx="18" formatCode="0.00%">
                  <c:v>5.9247570204066902E-2</c:v>
                </c:pt>
                <c:pt idx="19" formatCode="0.00%">
                  <c:v>6.5875116229168196E-2</c:v>
                </c:pt>
                <c:pt idx="20" formatCode="0.00%">
                  <c:v>7.1522566418892541E-2</c:v>
                </c:pt>
                <c:pt idx="21" formatCode="0.00%">
                  <c:v>5.4766381171227813E-2</c:v>
                </c:pt>
                <c:pt idx="22" formatCode="0.00%">
                  <c:v>3.8090401218892733E-2</c:v>
                </c:pt>
                <c:pt idx="23" formatCode="0.00%">
                  <c:v>3.992752650650911E-2</c:v>
                </c:pt>
                <c:pt idx="24" formatCode="0.00%">
                  <c:v>4.1058151885289274E-2</c:v>
                </c:pt>
                <c:pt idx="25" formatCode="0.00%">
                  <c:v>4.8951972272652355E-2</c:v>
                </c:pt>
                <c:pt idx="26" formatCode="0.00%">
                  <c:v>4.2237442922374413E-2</c:v>
                </c:pt>
                <c:pt idx="27" formatCode="0.00%">
                  <c:v>3.2070723365812855E-2</c:v>
                </c:pt>
                <c:pt idx="28" formatCode="0.00%">
                  <c:v>4.0076518412242912E-2</c:v>
                </c:pt>
                <c:pt idx="29" formatCode="0.00%">
                  <c:v>2.832148026936876E-2</c:v>
                </c:pt>
                <c:pt idx="30" formatCode="0.00%">
                  <c:v>3.0981067125645419E-2</c:v>
                </c:pt>
                <c:pt idx="31" formatCode="0.00%">
                  <c:v>4.5892209578591879E-2</c:v>
                </c:pt>
                <c:pt idx="32" formatCode="0.00%">
                  <c:v>3.1052663846484085E-2</c:v>
                </c:pt>
                <c:pt idx="33" formatCode="0.00%">
                  <c:v>3.3202766387171907E-2</c:v>
                </c:pt>
                <c:pt idx="34" formatCode="0.00%">
                  <c:v>2.9685840036424393E-2</c:v>
                </c:pt>
                <c:pt idx="35" formatCode="0.00%">
                  <c:v>1.473577235772372E-2</c:v>
                </c:pt>
                <c:pt idx="36" formatCode="0.00%">
                  <c:v>-4.4001783856102445E-3</c:v>
                </c:pt>
                <c:pt idx="37" formatCode="0.00%">
                  <c:v>-4.7092971596126602E-3</c:v>
                </c:pt>
                <c:pt idx="38" formatCode="0.00%">
                  <c:v>-2.8210948324145953E-2</c:v>
                </c:pt>
                <c:pt idx="39" formatCode="0.00%">
                  <c:v>-6.1680756428760808E-2</c:v>
                </c:pt>
                <c:pt idx="40" formatCode="0.00%">
                  <c:v>-4.7749873085077714E-2</c:v>
                </c:pt>
                <c:pt idx="41" formatCode="0.00%">
                  <c:v>-5.7582430663016299E-2</c:v>
                </c:pt>
                <c:pt idx="42" formatCode="0.00%">
                  <c:v>-2.2356367166171186E-2</c:v>
                </c:pt>
                <c:pt idx="43" formatCode="0.00%">
                  <c:v>9.3234970962172738E-3</c:v>
                </c:pt>
                <c:pt idx="44" formatCode="0.00%">
                  <c:v>1.8251379829402843E-2</c:v>
                </c:pt>
                <c:pt idx="45" formatCode="0.00%">
                  <c:v>3.8239287631437691E-2</c:v>
                </c:pt>
                <c:pt idx="46" formatCode="0.00%">
                  <c:v>2.9848893853361876E-2</c:v>
                </c:pt>
                <c:pt idx="47" formatCode="0.00%">
                  <c:v>5.1412042796715747E-2</c:v>
                </c:pt>
                <c:pt idx="48" formatCode="0.00%">
                  <c:v>4.7982753310748437E-2</c:v>
                </c:pt>
                <c:pt idx="49" formatCode="0.00%">
                  <c:v>3.5462287104622854E-2</c:v>
                </c:pt>
                <c:pt idx="50" formatCode="0.00%">
                  <c:v>2.8953632008676962E-2</c:v>
                </c:pt>
                <c:pt idx="51" formatCode="0.00%">
                  <c:v>2.2629788492826607E-2</c:v>
                </c:pt>
                <c:pt idx="52" formatCode="0.00%">
                  <c:v>2.7330433760432545E-2</c:v>
                </c:pt>
                <c:pt idx="53" formatCode="0.00%">
                  <c:v>3.2338600716677497E-2</c:v>
                </c:pt>
                <c:pt idx="54" formatCode="0.00%">
                  <c:v>3.8504333567580325E-2</c:v>
                </c:pt>
                <c:pt idx="55" formatCode="0.00%">
                  <c:v>3.5348568122649755E-2</c:v>
                </c:pt>
                <c:pt idx="56" formatCode="0.00%">
                  <c:v>3.3211282109960612E-2</c:v>
                </c:pt>
                <c:pt idx="57" formatCode="0.00%">
                  <c:v>3.5536461148889087E-2</c:v>
                </c:pt>
              </c:numCache>
            </c:numRef>
          </c:val>
          <c:smooth val="0"/>
        </c:ser>
        <c:ser>
          <c:idx val="6"/>
          <c:order val="5"/>
          <c:spPr>
            <a:ln>
              <a:solidFill>
                <a:schemeClr val="tx1"/>
              </a:solidFill>
            </a:ln>
          </c:spPr>
          <c:marker>
            <c:symbol val="none"/>
          </c:marker>
          <c:val>
            <c:numRef>
              <c:f>PCE_CKD!$Q$3:$Q$60</c:f>
              <c:numCache>
                <c:formatCode>General</c:formatCode>
                <c:ptCount val="5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numCache>
            </c:numRef>
          </c:val>
          <c:smooth val="0"/>
        </c:ser>
        <c:dLbls>
          <c:showLegendKey val="0"/>
          <c:showVal val="0"/>
          <c:showCatName val="0"/>
          <c:showSerName val="0"/>
          <c:showPercent val="0"/>
          <c:showBubbleSize val="0"/>
        </c:dLbls>
        <c:marker val="1"/>
        <c:smooth val="0"/>
        <c:axId val="71691264"/>
        <c:axId val="71693056"/>
      </c:lineChart>
      <c:catAx>
        <c:axId val="71691264"/>
        <c:scaling>
          <c:orientation val="minMax"/>
        </c:scaling>
        <c:delete val="0"/>
        <c:axPos val="b"/>
        <c:majorTickMark val="out"/>
        <c:minorTickMark val="none"/>
        <c:tickLblPos val="low"/>
        <c:txPr>
          <a:bodyPr rot="-1500000"/>
          <a:lstStyle/>
          <a:p>
            <a:pPr>
              <a:defRPr/>
            </a:pPr>
            <a:endParaRPr lang="en-US"/>
          </a:p>
        </c:txPr>
        <c:crossAx val="71693056"/>
        <c:crosses val="autoZero"/>
        <c:auto val="1"/>
        <c:lblAlgn val="ctr"/>
        <c:lblOffset val="100"/>
        <c:noMultiLvlLbl val="0"/>
      </c:catAx>
      <c:valAx>
        <c:axId val="71693056"/>
        <c:scaling>
          <c:orientation val="minMax"/>
          <c:max val="0.2"/>
          <c:min val="-0.2"/>
        </c:scaling>
        <c:delete val="0"/>
        <c:axPos val="l"/>
        <c:majorGridlines/>
        <c:title>
          <c:tx>
            <c:rich>
              <a:bodyPr rot="-5400000" vert="horz"/>
              <a:lstStyle/>
              <a:p>
                <a:pPr>
                  <a:defRPr/>
                </a:pPr>
                <a:r>
                  <a:rPr lang="en-US"/>
                  <a:t>Percent Change</a:t>
                </a:r>
              </a:p>
            </c:rich>
          </c:tx>
          <c:layout/>
          <c:overlay val="0"/>
        </c:title>
        <c:numFmt formatCode="0.0%" sourceLinked="0"/>
        <c:majorTickMark val="out"/>
        <c:minorTickMark val="none"/>
        <c:tickLblPos val="nextTo"/>
        <c:crossAx val="71691264"/>
        <c:crosses val="autoZero"/>
        <c:crossBetween val="between"/>
      </c:valAx>
      <c:valAx>
        <c:axId val="71694976"/>
        <c:scaling>
          <c:orientation val="minMax"/>
          <c:max val="0.8"/>
          <c:min val="0"/>
        </c:scaling>
        <c:delete val="0"/>
        <c:axPos val="r"/>
        <c:numFmt formatCode="General" sourceLinked="1"/>
        <c:majorTickMark val="none"/>
        <c:minorTickMark val="none"/>
        <c:tickLblPos val="nextTo"/>
        <c:txPr>
          <a:bodyPr/>
          <a:lstStyle/>
          <a:p>
            <a:pPr>
              <a:defRPr>
                <a:solidFill>
                  <a:schemeClr val="bg1"/>
                </a:solidFill>
              </a:defRPr>
            </a:pPr>
            <a:endParaRPr lang="en-US"/>
          </a:p>
        </c:txPr>
        <c:crossAx val="72089984"/>
        <c:crosses val="max"/>
        <c:crossBetween val="between"/>
      </c:valAx>
      <c:catAx>
        <c:axId val="72089984"/>
        <c:scaling>
          <c:orientation val="minMax"/>
        </c:scaling>
        <c:delete val="1"/>
        <c:axPos val="b"/>
        <c:majorTickMark val="out"/>
        <c:minorTickMark val="none"/>
        <c:tickLblPos val="none"/>
        <c:crossAx val="71694976"/>
        <c:crosses val="autoZero"/>
        <c:auto val="1"/>
        <c:lblAlgn val="ctr"/>
        <c:lblOffset val="100"/>
        <c:noMultiLvlLbl val="0"/>
      </c:catAx>
    </c:plotArea>
    <c:legend>
      <c:legendPos val="r"/>
      <c:legendEntry>
        <c:idx val="0"/>
        <c:delete val="1"/>
      </c:legendEntry>
      <c:legendEntry>
        <c:idx val="1"/>
        <c:delete val="1"/>
      </c:legendEntry>
      <c:legendEntry>
        <c:idx val="2"/>
        <c:delete val="1"/>
      </c:legendEntry>
      <c:legendEntry>
        <c:idx val="3"/>
        <c:delete val="1"/>
      </c:legendEntry>
      <c:legendEntry>
        <c:idx val="6"/>
        <c:delete val="1"/>
      </c:legendEntry>
      <c:layout>
        <c:manualLayout>
          <c:xMode val="edge"/>
          <c:yMode val="edge"/>
          <c:x val="0.29072770923504337"/>
          <c:y val="0.15790030918203404"/>
          <c:w val="0.21718992508867041"/>
          <c:h val="7.4555649189273501E-2"/>
        </c:manualLayout>
      </c:layout>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0.07565</cdr:x>
      <cdr:y>0.90713</cdr:y>
    </cdr:from>
    <cdr:to>
      <cdr:x>0.54201</cdr:x>
      <cdr:y>0.97987</cdr:y>
    </cdr:to>
    <cdr:sp macro="" textlink="">
      <cdr:nvSpPr>
        <cdr:cNvPr id="2" name="TextBox 1"/>
        <cdr:cNvSpPr txBox="1"/>
      </cdr:nvSpPr>
      <cdr:spPr>
        <a:xfrm xmlns:a="http://schemas.openxmlformats.org/drawingml/2006/main">
          <a:off x="656035" y="5706268"/>
          <a:ext cx="4044143" cy="4575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latin typeface="Times New Roman" panose="02020603050405020304" pitchFamily="18" charset="0"/>
              <a:cs typeface="Times New Roman" panose="02020603050405020304" pitchFamily="18" charset="0"/>
            </a:rPr>
            <a:t>Source:</a:t>
          </a:r>
        </a:p>
        <a:p xmlns:a="http://schemas.openxmlformats.org/drawingml/2006/main">
          <a:r>
            <a:rPr lang="en-US" sz="900" i="1">
              <a:latin typeface="Times New Roman" panose="02020603050405020304" pitchFamily="18" charset="0"/>
              <a:cs typeface="Times New Roman" panose="02020603050405020304" pitchFamily="18" charset="0"/>
            </a:rPr>
            <a:t>Recession Periods: </a:t>
          </a:r>
          <a:r>
            <a:rPr lang="en-US" sz="900">
              <a:latin typeface="Times New Roman" panose="02020603050405020304" pitchFamily="18" charset="0"/>
              <a:cs typeface="Times New Roman" panose="02020603050405020304" pitchFamily="18" charset="0"/>
            </a:rPr>
            <a:t>http://www.nber.org/cycles.html</a:t>
          </a:r>
        </a:p>
        <a:p xmlns:a="http://schemas.openxmlformats.org/drawingml/2006/main">
          <a:r>
            <a:rPr lang="en-US" sz="900" i="1">
              <a:latin typeface="Times New Roman" panose="02020603050405020304" pitchFamily="18" charset="0"/>
              <a:cs typeface="Times New Roman" panose="02020603050405020304" pitchFamily="18" charset="0"/>
            </a:rPr>
            <a:t>Goods: </a:t>
          </a:r>
          <a:r>
            <a:rPr lang="en-US" sz="900" i="0" baseline="0">
              <a:latin typeface="Times New Roman" panose="02020603050405020304" pitchFamily="18" charset="0"/>
              <a:cs typeface="Times New Roman" panose="02020603050405020304" pitchFamily="18" charset="0"/>
            </a:rPr>
            <a:t>Bureau of Economic Analysis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E9CA6-7FB3-4834-B9E9-FA5A0F4D5DD5}" type="datetimeFigureOut">
              <a:rPr lang="en-US" smtClean="0"/>
              <a:t>3/6/2014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2DAAAA-19A5-4CE9-8289-F8CDE108F3CC}" type="slidenum">
              <a:rPr lang="en-US" smtClean="0"/>
              <a:t>‹#›</a:t>
            </a:fld>
            <a:endParaRPr lang="en-US"/>
          </a:p>
        </p:txBody>
      </p:sp>
    </p:spTree>
    <p:extLst>
      <p:ext uri="{BB962C8B-B14F-4D97-AF65-F5344CB8AC3E}">
        <p14:creationId xmlns:p14="http://schemas.microsoft.com/office/powerpoint/2010/main" val="411390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1</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17</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19</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21</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23</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25</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27</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29</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31</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33</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35</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2</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3</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5</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7</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9</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11</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13</a:t>
            </a:fld>
            <a:endParaRPr lang="en-US"/>
          </a:p>
        </p:txBody>
      </p:sp>
    </p:spTree>
    <p:extLst>
      <p:ext uri="{BB962C8B-B14F-4D97-AF65-F5344CB8AC3E}">
        <p14:creationId xmlns:p14="http://schemas.microsoft.com/office/powerpoint/2010/main" val="240754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DAAAA-19A5-4CE9-8289-F8CDE108F3CC}" type="slidenum">
              <a:rPr lang="en-US" smtClean="0"/>
              <a:t>15</a:t>
            </a:fld>
            <a:endParaRPr lang="en-US"/>
          </a:p>
        </p:txBody>
      </p:sp>
    </p:spTree>
    <p:extLst>
      <p:ext uri="{BB962C8B-B14F-4D97-AF65-F5344CB8AC3E}">
        <p14:creationId xmlns:p14="http://schemas.microsoft.com/office/powerpoint/2010/main" val="240754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846BF2-BF54-4674-8B4D-07E150EEFCAB}"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4C650-9BF1-415E-B8EC-6A0FE0F6BF08}" type="slidenum">
              <a:rPr lang="en-US" smtClean="0"/>
              <a:pPr/>
              <a:t>‹#›</a:t>
            </a:fld>
            <a:endParaRPr lang="en-US"/>
          </a:p>
        </p:txBody>
      </p:sp>
    </p:spTree>
    <p:extLst>
      <p:ext uri="{BB962C8B-B14F-4D97-AF65-F5344CB8AC3E}">
        <p14:creationId xmlns:p14="http://schemas.microsoft.com/office/powerpoint/2010/main" val="288837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846BF2-BF54-4674-8B4D-07E150EEFCAB}"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4C650-9BF1-415E-B8EC-6A0FE0F6BF08}" type="slidenum">
              <a:rPr lang="en-US" smtClean="0"/>
              <a:pPr/>
              <a:t>‹#›</a:t>
            </a:fld>
            <a:endParaRPr lang="en-US"/>
          </a:p>
        </p:txBody>
      </p:sp>
    </p:spTree>
    <p:extLst>
      <p:ext uri="{BB962C8B-B14F-4D97-AF65-F5344CB8AC3E}">
        <p14:creationId xmlns:p14="http://schemas.microsoft.com/office/powerpoint/2010/main" val="126937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846BF2-BF54-4674-8B4D-07E150EEFCAB}"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4C650-9BF1-415E-B8EC-6A0FE0F6BF08}" type="slidenum">
              <a:rPr lang="en-US" smtClean="0"/>
              <a:pPr/>
              <a:t>‹#›</a:t>
            </a:fld>
            <a:endParaRPr lang="en-US"/>
          </a:p>
        </p:txBody>
      </p:sp>
    </p:spTree>
    <p:extLst>
      <p:ext uri="{BB962C8B-B14F-4D97-AF65-F5344CB8AC3E}">
        <p14:creationId xmlns:p14="http://schemas.microsoft.com/office/powerpoint/2010/main" val="116401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846BF2-BF54-4674-8B4D-07E150EEFCAB}"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4C650-9BF1-415E-B8EC-6A0FE0F6BF08}" type="slidenum">
              <a:rPr lang="en-US" smtClean="0"/>
              <a:pPr/>
              <a:t>‹#›</a:t>
            </a:fld>
            <a:endParaRPr lang="en-US"/>
          </a:p>
        </p:txBody>
      </p:sp>
    </p:spTree>
    <p:extLst>
      <p:ext uri="{BB962C8B-B14F-4D97-AF65-F5344CB8AC3E}">
        <p14:creationId xmlns:p14="http://schemas.microsoft.com/office/powerpoint/2010/main" val="43421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846BF2-BF54-4674-8B4D-07E150EEFCAB}"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4C650-9BF1-415E-B8EC-6A0FE0F6BF08}" type="slidenum">
              <a:rPr lang="en-US" smtClean="0"/>
              <a:pPr/>
              <a:t>‹#›</a:t>
            </a:fld>
            <a:endParaRPr lang="en-US"/>
          </a:p>
        </p:txBody>
      </p:sp>
    </p:spTree>
    <p:extLst>
      <p:ext uri="{BB962C8B-B14F-4D97-AF65-F5344CB8AC3E}">
        <p14:creationId xmlns:p14="http://schemas.microsoft.com/office/powerpoint/2010/main" val="15343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846BF2-BF54-4674-8B4D-07E150EEFCAB}"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4C650-9BF1-415E-B8EC-6A0FE0F6BF08}" type="slidenum">
              <a:rPr lang="en-US" smtClean="0"/>
              <a:pPr/>
              <a:t>‹#›</a:t>
            </a:fld>
            <a:endParaRPr lang="en-US"/>
          </a:p>
        </p:txBody>
      </p:sp>
    </p:spTree>
    <p:extLst>
      <p:ext uri="{BB962C8B-B14F-4D97-AF65-F5344CB8AC3E}">
        <p14:creationId xmlns:p14="http://schemas.microsoft.com/office/powerpoint/2010/main" val="263470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846BF2-BF54-4674-8B4D-07E150EEFCAB}" type="datetimeFigureOut">
              <a:rPr lang="en-US" smtClean="0"/>
              <a:pPr/>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4C650-9BF1-415E-B8EC-6A0FE0F6BF08}" type="slidenum">
              <a:rPr lang="en-US" smtClean="0"/>
              <a:pPr/>
              <a:t>‹#›</a:t>
            </a:fld>
            <a:endParaRPr lang="en-US"/>
          </a:p>
        </p:txBody>
      </p:sp>
    </p:spTree>
    <p:extLst>
      <p:ext uri="{BB962C8B-B14F-4D97-AF65-F5344CB8AC3E}">
        <p14:creationId xmlns:p14="http://schemas.microsoft.com/office/powerpoint/2010/main" val="283524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846BF2-BF54-4674-8B4D-07E150EEFCAB}" type="datetimeFigureOut">
              <a:rPr lang="en-US" smtClean="0"/>
              <a:pPr/>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4C650-9BF1-415E-B8EC-6A0FE0F6BF08}" type="slidenum">
              <a:rPr lang="en-US" smtClean="0"/>
              <a:pPr/>
              <a:t>‹#›</a:t>
            </a:fld>
            <a:endParaRPr lang="en-US"/>
          </a:p>
        </p:txBody>
      </p:sp>
    </p:spTree>
    <p:extLst>
      <p:ext uri="{BB962C8B-B14F-4D97-AF65-F5344CB8AC3E}">
        <p14:creationId xmlns:p14="http://schemas.microsoft.com/office/powerpoint/2010/main" val="247528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46BF2-BF54-4674-8B4D-07E150EEFCAB}" type="datetimeFigureOut">
              <a:rPr lang="en-US" smtClean="0"/>
              <a:pPr/>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4C650-9BF1-415E-B8EC-6A0FE0F6BF08}" type="slidenum">
              <a:rPr lang="en-US" smtClean="0"/>
              <a:pPr/>
              <a:t>‹#›</a:t>
            </a:fld>
            <a:endParaRPr lang="en-US"/>
          </a:p>
        </p:txBody>
      </p:sp>
    </p:spTree>
    <p:extLst>
      <p:ext uri="{BB962C8B-B14F-4D97-AF65-F5344CB8AC3E}">
        <p14:creationId xmlns:p14="http://schemas.microsoft.com/office/powerpoint/2010/main" val="175869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46BF2-BF54-4674-8B4D-07E150EEFCAB}"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4C650-9BF1-415E-B8EC-6A0FE0F6BF08}" type="slidenum">
              <a:rPr lang="en-US" smtClean="0"/>
              <a:pPr/>
              <a:t>‹#›</a:t>
            </a:fld>
            <a:endParaRPr lang="en-US"/>
          </a:p>
        </p:txBody>
      </p:sp>
    </p:spTree>
    <p:extLst>
      <p:ext uri="{BB962C8B-B14F-4D97-AF65-F5344CB8AC3E}">
        <p14:creationId xmlns:p14="http://schemas.microsoft.com/office/powerpoint/2010/main" val="3857310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46BF2-BF54-4674-8B4D-07E150EEFCAB}"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4C650-9BF1-415E-B8EC-6A0FE0F6BF08}" type="slidenum">
              <a:rPr lang="en-US" smtClean="0"/>
              <a:pPr/>
              <a:t>‹#›</a:t>
            </a:fld>
            <a:endParaRPr lang="en-US"/>
          </a:p>
        </p:txBody>
      </p:sp>
    </p:spTree>
    <p:extLst>
      <p:ext uri="{BB962C8B-B14F-4D97-AF65-F5344CB8AC3E}">
        <p14:creationId xmlns:p14="http://schemas.microsoft.com/office/powerpoint/2010/main" val="322560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46BF2-BF54-4674-8B4D-07E150EEFCAB}" type="datetimeFigureOut">
              <a:rPr lang="en-US" smtClean="0"/>
              <a:pPr/>
              <a:t>3/6/2014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4C650-9BF1-415E-B8EC-6A0FE0F6BF08}" type="slidenum">
              <a:rPr lang="en-US" smtClean="0"/>
              <a:pPr/>
              <a:t>‹#›</a:t>
            </a:fld>
            <a:endParaRPr lang="en-US"/>
          </a:p>
        </p:txBody>
      </p:sp>
    </p:spTree>
    <p:extLst>
      <p:ext uri="{BB962C8B-B14F-4D97-AF65-F5344CB8AC3E}">
        <p14:creationId xmlns:p14="http://schemas.microsoft.com/office/powerpoint/2010/main" val="24764397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b="1" dirty="0" smtClean="0"/>
              <a:t>Economic Outlook</a:t>
            </a:r>
            <a:endParaRPr lang="en-US" b="1" dirty="0"/>
          </a:p>
        </p:txBody>
      </p:sp>
      <p:sp>
        <p:nvSpPr>
          <p:cNvPr id="3" name="Subtitle 2"/>
          <p:cNvSpPr>
            <a:spLocks noGrp="1"/>
          </p:cNvSpPr>
          <p:nvPr>
            <p:ph type="subTitle" idx="1"/>
          </p:nvPr>
        </p:nvSpPr>
        <p:spPr/>
        <p:txBody>
          <a:bodyPr>
            <a:normAutofit/>
          </a:bodyPr>
          <a:lstStyle/>
          <a:p>
            <a:r>
              <a:rPr lang="en-US" sz="2800" dirty="0" smtClean="0">
                <a:solidFill>
                  <a:schemeClr val="tx1"/>
                </a:solidFill>
                <a:latin typeface="+mj-lt"/>
              </a:rPr>
              <a:t>Jonathan A. Neuberger</a:t>
            </a:r>
          </a:p>
          <a:p>
            <a:r>
              <a:rPr lang="en-US" sz="2800" dirty="0" smtClean="0">
                <a:solidFill>
                  <a:schemeClr val="tx1"/>
                </a:solidFill>
                <a:latin typeface="+mj-lt"/>
              </a:rPr>
              <a:t>Economists Incorporated</a:t>
            </a:r>
          </a:p>
          <a:p>
            <a:r>
              <a:rPr lang="en-US" sz="2800" dirty="0" smtClean="0">
                <a:solidFill>
                  <a:schemeClr val="tx1"/>
                </a:solidFill>
                <a:latin typeface="+mj-lt"/>
              </a:rPr>
              <a:t>October 2, 2013</a:t>
            </a:r>
            <a:endParaRPr lang="en-US" sz="2800" dirty="0">
              <a:solidFill>
                <a:schemeClr val="tx1"/>
              </a:solidFill>
              <a:latin typeface="+mj-lt"/>
            </a:endParaRPr>
          </a:p>
        </p:txBody>
      </p:sp>
      <p:pic>
        <p:nvPicPr>
          <p:cNvPr id="1026" name="Picture 1" descr="cid:image001.png@01CBC93A.706933E0"/>
          <p:cNvPicPr>
            <a:picLocks noChangeAspect="1" noChangeArrowheads="1"/>
          </p:cNvPicPr>
          <p:nvPr/>
        </p:nvPicPr>
        <p:blipFill>
          <a:blip r:embed="rId3" cstate="print"/>
          <a:srcRect/>
          <a:stretch>
            <a:fillRect/>
          </a:stretch>
        </p:blipFill>
        <p:spPr bwMode="auto">
          <a:xfrm>
            <a:off x="4114800" y="5943600"/>
            <a:ext cx="962025" cy="361950"/>
          </a:xfrm>
          <a:prstGeom prst="rect">
            <a:avLst/>
          </a:prstGeom>
          <a:noFill/>
          <a:ln w="9525">
            <a:noFill/>
            <a:miter lim="800000"/>
            <a:headEnd/>
            <a:tailEnd/>
          </a:ln>
        </p:spPr>
      </p:pic>
    </p:spTree>
    <p:extLst>
      <p:ext uri="{BB962C8B-B14F-4D97-AF65-F5344CB8AC3E}">
        <p14:creationId xmlns:p14="http://schemas.microsoft.com/office/powerpoint/2010/main" val="1482706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280988"/>
            <a:ext cx="86709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98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b="1" dirty="0" smtClean="0"/>
              <a:t>Growth is Resurgent in Sales of Motor Vehicles and Parts, Yet…</a:t>
            </a:r>
            <a:r>
              <a:rPr lang="en-US" sz="2700" dirty="0"/>
              <a:t/>
            </a:r>
            <a:br>
              <a:rPr lang="en-US" sz="2700" dirty="0"/>
            </a:br>
            <a:endParaRPr lang="en-US" sz="2700" dirty="0"/>
          </a:p>
        </p:txBody>
      </p:sp>
    </p:spTree>
    <p:extLst>
      <p:ext uri="{BB962C8B-B14F-4D97-AF65-F5344CB8AC3E}">
        <p14:creationId xmlns:p14="http://schemas.microsoft.com/office/powerpoint/2010/main" val="377061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280988"/>
            <a:ext cx="86709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98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dirty="0" smtClean="0"/>
              <a:t>…</a:t>
            </a:r>
            <a:r>
              <a:rPr lang="en-US" b="1" dirty="0" smtClean="0"/>
              <a:t>Even Higher Auto Sales are Required to Support Fundamentals</a:t>
            </a:r>
            <a:r>
              <a:rPr lang="en-US" sz="2700" dirty="0"/>
              <a:t/>
            </a:r>
            <a:br>
              <a:rPr lang="en-US" sz="2700" dirty="0"/>
            </a:br>
            <a:endParaRPr lang="en-US" sz="2700" dirty="0"/>
          </a:p>
        </p:txBody>
      </p:sp>
    </p:spTree>
    <p:extLst>
      <p:ext uri="{BB962C8B-B14F-4D97-AF65-F5344CB8AC3E}">
        <p14:creationId xmlns:p14="http://schemas.microsoft.com/office/powerpoint/2010/main" val="427147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allisto.economists-inc.com\volume_X\VehicleSalesAug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0596"/>
            <a:ext cx="9144000" cy="649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973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b="1" dirty="0" smtClean="0"/>
              <a:t>Spending Weakness is Due to Technical Factors</a:t>
            </a:r>
            <a:r>
              <a:rPr lang="en-US" sz="2700" dirty="0"/>
              <a:t/>
            </a:r>
            <a:br>
              <a:rPr lang="en-US" sz="2700" dirty="0"/>
            </a:br>
            <a:endParaRPr lang="en-US" sz="2700" dirty="0"/>
          </a:p>
        </p:txBody>
      </p:sp>
    </p:spTree>
    <p:extLst>
      <p:ext uri="{BB962C8B-B14F-4D97-AF65-F5344CB8AC3E}">
        <p14:creationId xmlns:p14="http://schemas.microsoft.com/office/powerpoint/2010/main" val="3316457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280988"/>
            <a:ext cx="86709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71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dirty="0"/>
              <a:t/>
            </a:r>
            <a:br>
              <a:rPr lang="en-US" dirty="0"/>
            </a:br>
            <a:r>
              <a:rPr lang="en-US" b="1" dirty="0" smtClean="0"/>
              <a:t>Housing Sector is the Key: Investment Belies Pent-up Demand </a:t>
            </a:r>
            <a:endParaRPr lang="en-US" sz="2700" dirty="0"/>
          </a:p>
        </p:txBody>
      </p:sp>
    </p:spTree>
    <p:extLst>
      <p:ext uri="{BB962C8B-B14F-4D97-AF65-F5344CB8AC3E}">
        <p14:creationId xmlns:p14="http://schemas.microsoft.com/office/powerpoint/2010/main" val="4007637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280988"/>
            <a:ext cx="86709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2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b="1" dirty="0" smtClean="0"/>
              <a:t>Construction </a:t>
            </a:r>
            <a:r>
              <a:rPr lang="en-US" b="1" dirty="0"/>
              <a:t>Has Not Kept Pace with Demographics and Replacement Housing </a:t>
            </a:r>
            <a:r>
              <a:rPr lang="en-US" b="1" dirty="0" smtClean="0"/>
              <a:t>Activity</a:t>
            </a:r>
            <a:r>
              <a:rPr lang="en-US" sz="2700" dirty="0"/>
              <a:t/>
            </a:r>
            <a:br>
              <a:rPr lang="en-US" sz="2700" dirty="0"/>
            </a:br>
            <a:endParaRPr lang="en-US" sz="2700" dirty="0"/>
          </a:p>
        </p:txBody>
      </p:sp>
    </p:spTree>
    <p:extLst>
      <p:ext uri="{BB962C8B-B14F-4D97-AF65-F5344CB8AC3E}">
        <p14:creationId xmlns:p14="http://schemas.microsoft.com/office/powerpoint/2010/main" val="211825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pPr algn="just"/>
            <a:r>
              <a:rPr lang="en-US" b="1" dirty="0" smtClean="0"/>
              <a:t/>
            </a:r>
            <a:br>
              <a:rPr lang="en-US" b="1" dirty="0" smtClean="0"/>
            </a:br>
            <a:r>
              <a:rPr lang="en-US" dirty="0"/>
              <a:t/>
            </a:r>
            <a:br>
              <a:rPr lang="en-US" dirty="0"/>
            </a:br>
            <a:r>
              <a:rPr lang="en-US" sz="2700" dirty="0" smtClean="0"/>
              <a:t>Understanding </a:t>
            </a:r>
            <a:r>
              <a:rPr lang="en-US" sz="2700" dirty="0"/>
              <a:t>where a country is going can depend in large part in understanding where it has been. </a:t>
            </a:r>
            <a:r>
              <a:rPr lang="en-US" sz="2700" dirty="0" smtClean="0"/>
              <a:t>This presentation on the outlook for the US economy examines key </a:t>
            </a:r>
            <a:r>
              <a:rPr lang="en-US" sz="2700" dirty="0"/>
              <a:t>growth factors and extensive empirical data on short-term growth </a:t>
            </a:r>
            <a:r>
              <a:rPr lang="en-US" sz="2700" dirty="0" smtClean="0"/>
              <a:t>dynamics.</a:t>
            </a:r>
            <a:r>
              <a:rPr lang="en-US" sz="2700" dirty="0"/>
              <a:t/>
            </a:r>
            <a:br>
              <a:rPr lang="en-US" sz="2700" dirty="0"/>
            </a:br>
            <a:endParaRPr lang="en-US" sz="2700" dirty="0"/>
          </a:p>
        </p:txBody>
      </p:sp>
    </p:spTree>
    <p:extLst>
      <p:ext uri="{BB962C8B-B14F-4D97-AF65-F5344CB8AC3E}">
        <p14:creationId xmlns:p14="http://schemas.microsoft.com/office/powerpoint/2010/main" val="202041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406400"/>
            <a:ext cx="86709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2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b="1" dirty="0" smtClean="0"/>
              <a:t>New </a:t>
            </a:r>
            <a:r>
              <a:rPr lang="en-US" b="1" dirty="0"/>
              <a:t>Homes Sales Important and Positive Sign for </a:t>
            </a:r>
            <a:r>
              <a:rPr lang="en-US" b="1" dirty="0" smtClean="0"/>
              <a:t>Recovery</a:t>
            </a:r>
            <a:r>
              <a:rPr lang="en-US" sz="2700" dirty="0"/>
              <a:t/>
            </a:r>
            <a:br>
              <a:rPr lang="en-US" sz="2700" dirty="0"/>
            </a:br>
            <a:endParaRPr lang="en-US" sz="2700" dirty="0"/>
          </a:p>
        </p:txBody>
      </p:sp>
    </p:spTree>
    <p:extLst>
      <p:ext uri="{BB962C8B-B14F-4D97-AF65-F5344CB8AC3E}">
        <p14:creationId xmlns:p14="http://schemas.microsoft.com/office/powerpoint/2010/main" val="4285756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280988"/>
            <a:ext cx="86709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98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b="1" dirty="0" smtClean="0"/>
              <a:t>Increase </a:t>
            </a:r>
            <a:r>
              <a:rPr lang="en-US" b="1" dirty="0"/>
              <a:t>in Mortgage Rates </a:t>
            </a:r>
            <a:r>
              <a:rPr lang="en-US" b="1" dirty="0" smtClean="0"/>
              <a:t/>
            </a:r>
            <a:br>
              <a:rPr lang="en-US" b="1" dirty="0" smtClean="0"/>
            </a:br>
            <a:r>
              <a:rPr lang="en-US" b="1" dirty="0" smtClean="0"/>
              <a:t>Slowed Growth</a:t>
            </a:r>
            <a:r>
              <a:rPr lang="en-US" sz="2700" dirty="0"/>
              <a:t/>
            </a:r>
            <a:br>
              <a:rPr lang="en-US" sz="2700" dirty="0"/>
            </a:br>
            <a:endParaRPr lang="en-US" sz="2700" dirty="0"/>
          </a:p>
        </p:txBody>
      </p:sp>
    </p:spTree>
    <p:extLst>
      <p:ext uri="{BB962C8B-B14F-4D97-AF65-F5344CB8AC3E}">
        <p14:creationId xmlns:p14="http://schemas.microsoft.com/office/powerpoint/2010/main" val="152165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280988"/>
            <a:ext cx="86709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98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b="1" dirty="0" smtClean="0"/>
              <a:t>Permits </a:t>
            </a:r>
            <a:r>
              <a:rPr lang="en-US" b="1" dirty="0"/>
              <a:t>Data Point to Sustainable Housing </a:t>
            </a:r>
            <a:r>
              <a:rPr lang="en-US" b="1" dirty="0" smtClean="0"/>
              <a:t>Recovery</a:t>
            </a:r>
            <a:r>
              <a:rPr lang="en-US" sz="2700" dirty="0"/>
              <a:t/>
            </a:r>
            <a:br>
              <a:rPr lang="en-US" sz="2700" dirty="0"/>
            </a:br>
            <a:endParaRPr lang="en-US" sz="2700" dirty="0"/>
          </a:p>
        </p:txBody>
      </p:sp>
    </p:spTree>
    <p:extLst>
      <p:ext uri="{BB962C8B-B14F-4D97-AF65-F5344CB8AC3E}">
        <p14:creationId xmlns:p14="http://schemas.microsoft.com/office/powerpoint/2010/main" val="1285244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330200"/>
            <a:ext cx="86709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98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b="1" dirty="0" smtClean="0"/>
              <a:t>Surprisingly </a:t>
            </a:r>
            <a:r>
              <a:rPr lang="en-US" b="1" dirty="0"/>
              <a:t>Rapid Rebound </a:t>
            </a:r>
            <a:r>
              <a:rPr lang="en-US" b="1" dirty="0" smtClean="0"/>
              <a:t/>
            </a:r>
            <a:br>
              <a:rPr lang="en-US" b="1" dirty="0" smtClean="0"/>
            </a:br>
            <a:r>
              <a:rPr lang="en-US" b="1" dirty="0" smtClean="0"/>
              <a:t>in </a:t>
            </a:r>
            <a:r>
              <a:rPr lang="en-US" b="1" dirty="0"/>
              <a:t>Home </a:t>
            </a:r>
            <a:r>
              <a:rPr lang="en-US" b="1" dirty="0" smtClean="0"/>
              <a:t>Prices</a:t>
            </a:r>
            <a:r>
              <a:rPr lang="en-US" sz="2700" dirty="0"/>
              <a:t/>
            </a:r>
            <a:br>
              <a:rPr lang="en-US" sz="2700" dirty="0"/>
            </a:br>
            <a:endParaRPr lang="en-US" sz="2700" dirty="0"/>
          </a:p>
        </p:txBody>
      </p:sp>
    </p:spTree>
    <p:extLst>
      <p:ext uri="{BB962C8B-B14F-4D97-AF65-F5344CB8AC3E}">
        <p14:creationId xmlns:p14="http://schemas.microsoft.com/office/powerpoint/2010/main" val="321552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280988"/>
            <a:ext cx="86709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98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b="1" dirty="0" smtClean="0"/>
              <a:t>Business </a:t>
            </a:r>
            <a:r>
              <a:rPr lang="en-US" b="1" dirty="0"/>
              <a:t>Responds </a:t>
            </a:r>
            <a:r>
              <a:rPr lang="en-US" b="1" dirty="0" smtClean="0"/>
              <a:t/>
            </a:r>
            <a:br>
              <a:rPr lang="en-US" b="1" dirty="0" smtClean="0"/>
            </a:br>
            <a:r>
              <a:rPr lang="en-US" b="1" dirty="0" smtClean="0"/>
              <a:t>After </a:t>
            </a:r>
            <a:r>
              <a:rPr lang="en-US" b="1" dirty="0"/>
              <a:t>Housing </a:t>
            </a:r>
            <a:r>
              <a:rPr lang="en-US" b="1" dirty="0" smtClean="0"/>
              <a:t>Demand Increases</a:t>
            </a:r>
            <a:r>
              <a:rPr lang="en-US" sz="2700" dirty="0"/>
              <a:t/>
            </a:r>
            <a:br>
              <a:rPr lang="en-US" sz="2700" dirty="0"/>
            </a:br>
            <a:endParaRPr lang="en-US" sz="2700" dirty="0"/>
          </a:p>
        </p:txBody>
      </p:sp>
    </p:spTree>
    <p:extLst>
      <p:ext uri="{BB962C8B-B14F-4D97-AF65-F5344CB8AC3E}">
        <p14:creationId xmlns:p14="http://schemas.microsoft.com/office/powerpoint/2010/main" val="3177245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b="1" dirty="0" smtClean="0"/>
              <a:t>2013 GDP Data is Promising, Yet...</a:t>
            </a:r>
            <a:r>
              <a:rPr lang="en-US" sz="2700" dirty="0"/>
              <a:t/>
            </a:r>
            <a:br>
              <a:rPr lang="en-US" sz="2700" dirty="0"/>
            </a:br>
            <a:endParaRPr lang="en-US" sz="2700" dirty="0"/>
          </a:p>
        </p:txBody>
      </p:sp>
    </p:spTree>
    <p:extLst>
      <p:ext uri="{BB962C8B-B14F-4D97-AF65-F5344CB8AC3E}">
        <p14:creationId xmlns:p14="http://schemas.microsoft.com/office/powerpoint/2010/main" val="77763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280988"/>
            <a:ext cx="86709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718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b="1" dirty="0" smtClean="0"/>
              <a:t>Government </a:t>
            </a:r>
            <a:r>
              <a:rPr lang="en-US" b="1" dirty="0"/>
              <a:t>Spending </a:t>
            </a:r>
            <a:r>
              <a:rPr lang="en-US" b="1" dirty="0" smtClean="0"/>
              <a:t>and Shutdown Detracts </a:t>
            </a:r>
            <a:r>
              <a:rPr lang="en-US" b="1" dirty="0"/>
              <a:t>from </a:t>
            </a:r>
            <a:r>
              <a:rPr lang="en-US" b="1" dirty="0" smtClean="0"/>
              <a:t>GDP</a:t>
            </a:r>
            <a:r>
              <a:rPr lang="en-US" sz="2700" dirty="0"/>
              <a:t/>
            </a:r>
            <a:br>
              <a:rPr lang="en-US" sz="2700" dirty="0"/>
            </a:br>
            <a:endParaRPr lang="en-US" sz="2700" dirty="0"/>
          </a:p>
        </p:txBody>
      </p:sp>
    </p:spTree>
    <p:extLst>
      <p:ext uri="{BB962C8B-B14F-4D97-AF65-F5344CB8AC3E}">
        <p14:creationId xmlns:p14="http://schemas.microsoft.com/office/powerpoint/2010/main" val="47915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280988"/>
            <a:ext cx="86709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2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b="1" dirty="0"/>
              <a:t>Unemployment Lags </a:t>
            </a:r>
            <a:r>
              <a:rPr lang="en-US" b="1" dirty="0" smtClean="0"/>
              <a:t>Fundamentals</a:t>
            </a:r>
            <a:r>
              <a:rPr lang="en-US" sz="2700" dirty="0"/>
              <a:t/>
            </a:r>
            <a:br>
              <a:rPr lang="en-US" sz="2700" dirty="0"/>
            </a:br>
            <a:endParaRPr lang="en-US" sz="2700" dirty="0"/>
          </a:p>
        </p:txBody>
      </p:sp>
    </p:spTree>
    <p:extLst>
      <p:ext uri="{BB962C8B-B14F-4D97-AF65-F5344CB8AC3E}">
        <p14:creationId xmlns:p14="http://schemas.microsoft.com/office/powerpoint/2010/main" val="371947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280988"/>
            <a:ext cx="86709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98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8305800" cy="2057400"/>
          </a:xfrm>
        </p:spPr>
        <p:txBody>
          <a:bodyPr>
            <a:normAutofit fontScale="90000"/>
          </a:bodyPr>
          <a:lstStyle/>
          <a:p>
            <a:r>
              <a:rPr lang="en-US" b="1" dirty="0" smtClean="0"/>
              <a:t/>
            </a:r>
            <a:br>
              <a:rPr lang="en-US" b="1" dirty="0" smtClean="0"/>
            </a:br>
            <a:r>
              <a:rPr lang="en-US" dirty="0"/>
              <a:t/>
            </a:r>
            <a:br>
              <a:rPr lang="en-US" dirty="0"/>
            </a:br>
            <a:r>
              <a:rPr lang="en-US" b="1" dirty="0" smtClean="0"/>
              <a:t>Reconvergence of Replacement Housing Activity and </a:t>
            </a:r>
            <a:r>
              <a:rPr lang="en-US" b="1" dirty="0" smtClean="0"/>
              <a:t>Population </a:t>
            </a:r>
            <a:r>
              <a:rPr lang="en-US" b="1" dirty="0" smtClean="0"/>
              <a:t>Growth  Requires 25% Construction Increase Over Four Years </a:t>
            </a:r>
            <a:r>
              <a:rPr lang="en-US" sz="2700" dirty="0"/>
              <a:t/>
            </a:r>
            <a:br>
              <a:rPr lang="en-US" sz="2700" dirty="0"/>
            </a:br>
            <a:endParaRPr lang="en-US" sz="2700" dirty="0"/>
          </a:p>
        </p:txBody>
      </p:sp>
    </p:spTree>
    <p:extLst>
      <p:ext uri="{BB962C8B-B14F-4D97-AF65-F5344CB8AC3E}">
        <p14:creationId xmlns:p14="http://schemas.microsoft.com/office/powerpoint/2010/main" val="1278113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775" y="280988"/>
            <a:ext cx="8678863"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2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285750"/>
            <a:ext cx="8661400" cy="628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98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dirty="0" smtClean="0"/>
              <a:t>…</a:t>
            </a:r>
            <a:r>
              <a:rPr lang="en-US" b="1" dirty="0" smtClean="0"/>
              <a:t>Growth is Slowly Rising in Personal Consumption Expenditures</a:t>
            </a:r>
            <a:r>
              <a:rPr lang="en-US" sz="2700" dirty="0"/>
              <a:t/>
            </a:r>
            <a:br>
              <a:rPr lang="en-US" sz="2700" dirty="0"/>
            </a:br>
            <a:endParaRPr lang="en-US" sz="2700" dirty="0"/>
          </a:p>
        </p:txBody>
      </p:sp>
    </p:spTree>
    <p:extLst>
      <p:ext uri="{BB962C8B-B14F-4D97-AF65-F5344CB8AC3E}">
        <p14:creationId xmlns:p14="http://schemas.microsoft.com/office/powerpoint/2010/main" val="2932521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280988"/>
            <a:ext cx="8670925"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98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b="1" dirty="0" smtClean="0"/>
              <a:t>Goods Are Strongest Portion of Personal Consumption Expenditures</a:t>
            </a:r>
            <a:r>
              <a:rPr lang="en-US" sz="2700" dirty="0"/>
              <a:t/>
            </a:r>
            <a:br>
              <a:rPr lang="en-US" sz="2700" dirty="0"/>
            </a:br>
            <a:endParaRPr lang="en-US" sz="2700" dirty="0"/>
          </a:p>
        </p:txBody>
      </p:sp>
    </p:spTree>
    <p:extLst>
      <p:ext uri="{BB962C8B-B14F-4D97-AF65-F5344CB8AC3E}">
        <p14:creationId xmlns:p14="http://schemas.microsoft.com/office/powerpoint/2010/main" val="538431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1101" y="283765"/>
          <a:ext cx="8661797" cy="6290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298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924800" cy="2133600"/>
          </a:xfrm>
        </p:spPr>
        <p:txBody>
          <a:bodyPr>
            <a:normAutofit fontScale="90000"/>
          </a:bodyPr>
          <a:lstStyle/>
          <a:p>
            <a:r>
              <a:rPr lang="en-US" b="1" dirty="0" smtClean="0"/>
              <a:t/>
            </a:r>
            <a:br>
              <a:rPr lang="en-US" b="1" dirty="0" smtClean="0"/>
            </a:br>
            <a:r>
              <a:rPr lang="en-US" dirty="0"/>
              <a:t/>
            </a:r>
            <a:br>
              <a:rPr lang="en-US" dirty="0"/>
            </a:br>
            <a:r>
              <a:rPr lang="en-US" b="1" dirty="0" smtClean="0"/>
              <a:t>Retail Sales Should be Slightly Higher at This Poin</a:t>
            </a:r>
            <a:r>
              <a:rPr lang="en-US" b="1" dirty="0"/>
              <a:t>t</a:t>
            </a:r>
            <a:r>
              <a:rPr lang="en-US" sz="2700" b="1" dirty="0"/>
              <a:t/>
            </a:r>
            <a:br>
              <a:rPr lang="en-US" sz="2700" b="1" dirty="0"/>
            </a:br>
            <a:endParaRPr lang="en-US" sz="2700" b="1" dirty="0"/>
          </a:p>
        </p:txBody>
      </p:sp>
    </p:spTree>
    <p:extLst>
      <p:ext uri="{BB962C8B-B14F-4D97-AF65-F5344CB8AC3E}">
        <p14:creationId xmlns:p14="http://schemas.microsoft.com/office/powerpoint/2010/main" val="1205843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51</Words>
  <Application>Microsoft Office PowerPoint</Application>
  <PresentationFormat>On-screen Show (4:3)</PresentationFormat>
  <Paragraphs>48</Paragraphs>
  <Slides>36</Slides>
  <Notes>19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Economic Outlook</vt:lpstr>
      <vt:lpstr>  Understanding where a country is going can depend in large part in understanding where it has been. This presentation on the outlook for the US economy examines key growth factors and extensive empirical data on short-term growth dynamics. </vt:lpstr>
      <vt:lpstr>  2013 GDP Data is Promising, Yet... </vt:lpstr>
      <vt:lpstr>PowerPoint Presentation</vt:lpstr>
      <vt:lpstr>  …Growth is Slowly Rising in Personal Consumption Expenditures </vt:lpstr>
      <vt:lpstr>PowerPoint Presentation</vt:lpstr>
      <vt:lpstr>  Goods Are Strongest Portion of Personal Consumption Expenditures </vt:lpstr>
      <vt:lpstr>PowerPoint Presentation</vt:lpstr>
      <vt:lpstr>  Retail Sales Should be Slightly Higher at This Point </vt:lpstr>
      <vt:lpstr>PowerPoint Presentation</vt:lpstr>
      <vt:lpstr>  Growth is Resurgent in Sales of Motor Vehicles and Parts, Yet… </vt:lpstr>
      <vt:lpstr>PowerPoint Presentation</vt:lpstr>
      <vt:lpstr>  …Even Higher Auto Sales are Required to Support Fundamentals </vt:lpstr>
      <vt:lpstr>PowerPoint Presentation</vt:lpstr>
      <vt:lpstr>  Spending Weakness is Due to Technical Factors </vt:lpstr>
      <vt:lpstr>PowerPoint Presentation</vt:lpstr>
      <vt:lpstr> Housing Sector is the Key: Investment Belies Pent-up Demand </vt:lpstr>
      <vt:lpstr>PowerPoint Presentation</vt:lpstr>
      <vt:lpstr>  Construction Has Not Kept Pace with Demographics and Replacement Housing Activity </vt:lpstr>
      <vt:lpstr>PowerPoint Presentation</vt:lpstr>
      <vt:lpstr>  New Homes Sales Important and Positive Sign for Recovery </vt:lpstr>
      <vt:lpstr>PowerPoint Presentation</vt:lpstr>
      <vt:lpstr>  Increase in Mortgage Rates  Slowed Growth </vt:lpstr>
      <vt:lpstr>PowerPoint Presentation</vt:lpstr>
      <vt:lpstr>  Permits Data Point to Sustainable Housing Recovery </vt:lpstr>
      <vt:lpstr>PowerPoint Presentation</vt:lpstr>
      <vt:lpstr>  Surprisingly Rapid Rebound  in Home Prices </vt:lpstr>
      <vt:lpstr>PowerPoint Presentation</vt:lpstr>
      <vt:lpstr>  Business Responds  After Housing Demand Increases </vt:lpstr>
      <vt:lpstr>PowerPoint Presentation</vt:lpstr>
      <vt:lpstr>  Government Spending and Shutdown Detracts from GDP </vt:lpstr>
      <vt:lpstr>PowerPoint Presentation</vt:lpstr>
      <vt:lpstr>  Unemployment Lags Fundamentals </vt:lpstr>
      <vt:lpstr>PowerPoint Presentation</vt:lpstr>
      <vt:lpstr>  Reconvergence of Replacement Housing Activity and Population Growth  Requires 25% Construction Increase Over Four Years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 Merin</dc:creator>
  <cp:lastModifiedBy>Mark</cp:lastModifiedBy>
  <cp:revision>16</cp:revision>
  <dcterms:created xsi:type="dcterms:W3CDTF">2013-10-01T00:35:21Z</dcterms:created>
  <dcterms:modified xsi:type="dcterms:W3CDTF">2014-03-06T08:36:57Z</dcterms:modified>
</cp:coreProperties>
</file>